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4" r:id="rId4"/>
  </p:sldMasterIdLst>
  <p:notesMasterIdLst>
    <p:notesMasterId r:id="rId28"/>
  </p:notesMasterIdLst>
  <p:sldIdLst>
    <p:sldId id="446" r:id="rId5"/>
    <p:sldId id="487" r:id="rId6"/>
    <p:sldId id="497" r:id="rId7"/>
    <p:sldId id="491" r:id="rId8"/>
    <p:sldId id="495" r:id="rId9"/>
    <p:sldId id="488" r:id="rId10"/>
    <p:sldId id="458" r:id="rId11"/>
    <p:sldId id="452" r:id="rId12"/>
    <p:sldId id="454" r:id="rId13"/>
    <p:sldId id="472" r:id="rId14"/>
    <p:sldId id="462" r:id="rId15"/>
    <p:sldId id="463" r:id="rId16"/>
    <p:sldId id="465" r:id="rId17"/>
    <p:sldId id="471" r:id="rId18"/>
    <p:sldId id="473" r:id="rId19"/>
    <p:sldId id="496" r:id="rId20"/>
    <p:sldId id="474" r:id="rId21"/>
    <p:sldId id="477" r:id="rId22"/>
    <p:sldId id="478" r:id="rId23"/>
    <p:sldId id="479" r:id="rId24"/>
    <p:sldId id="480" r:id="rId25"/>
    <p:sldId id="482" r:id="rId26"/>
    <p:sldId id="493"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098">
          <p15:clr>
            <a:srgbClr val="A4A3A4"/>
          </p15:clr>
        </p15:guide>
        <p15:guide id="2" orient="horz" pos="1016">
          <p15:clr>
            <a:srgbClr val="A4A3A4"/>
          </p15:clr>
        </p15:guide>
        <p15:guide id="3" orient="horz" pos="754">
          <p15:clr>
            <a:srgbClr val="A4A3A4"/>
          </p15:clr>
        </p15:guide>
        <p15:guide id="4" orient="horz" pos="283">
          <p15:clr>
            <a:srgbClr val="A4A3A4"/>
          </p15:clr>
        </p15:guide>
        <p15:guide id="5" pos="5585">
          <p15:clr>
            <a:srgbClr val="A4A3A4"/>
          </p15:clr>
        </p15:guide>
        <p15:guide id="6" pos="287">
          <p15:clr>
            <a:srgbClr val="A4A3A4"/>
          </p15:clr>
        </p15:guide>
        <p15:guide id="7" pos="29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C2F33"/>
    <a:srgbClr val="FD8F5D"/>
    <a:srgbClr val="FFFF99"/>
    <a:srgbClr val="FFFFFF"/>
    <a:srgbClr val="569BBE"/>
    <a:srgbClr val="FFFF66"/>
    <a:srgbClr val="FFFF82"/>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09" autoAdjust="0"/>
    <p:restoredTop sz="94643" autoAdjust="0"/>
  </p:normalViewPr>
  <p:slideViewPr>
    <p:cSldViewPr snapToGrid="0" snapToObjects="1">
      <p:cViewPr>
        <p:scale>
          <a:sx n="75" d="100"/>
          <a:sy n="75" d="100"/>
        </p:scale>
        <p:origin x="-1616" y="-608"/>
      </p:cViewPr>
      <p:guideLst>
        <p:guide orient="horz" pos="4098"/>
        <p:guide orient="horz" pos="1016"/>
        <p:guide orient="horz" pos="754"/>
        <p:guide orient="horz" pos="283"/>
        <p:guide pos="5585"/>
        <p:guide pos="287"/>
        <p:guide pos="2935"/>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MEAL</c:v>
                </c:pt>
              </c:strCache>
            </c:strRef>
          </c:tx>
          <c:spPr>
            <a:solidFill>
              <a:srgbClr val="FF0000"/>
            </a:solidFill>
          </c:spPr>
          <c:invertIfNegative val="0"/>
          <c:cat>
            <c:strRef>
              <c:f>Sheet1!$A$2:$A$4</c:f>
              <c:strCache>
                <c:ptCount val="3"/>
                <c:pt idx="0">
                  <c:v>Baseline</c:v>
                </c:pt>
                <c:pt idx="1">
                  <c:v>12 months</c:v>
                </c:pt>
                <c:pt idx="2">
                  <c:v>24 months</c:v>
                </c:pt>
              </c:strCache>
            </c:strRef>
          </c:cat>
          <c:val>
            <c:numRef>
              <c:f>Sheet1!$B$2:$B$4</c:f>
              <c:numCache>
                <c:formatCode>General</c:formatCode>
                <c:ptCount val="3"/>
                <c:pt idx="0">
                  <c:v>3.375253199999988</c:v>
                </c:pt>
                <c:pt idx="1">
                  <c:v>5.845719799999999</c:v>
                </c:pt>
                <c:pt idx="2">
                  <c:v>5.377605</c:v>
                </c:pt>
              </c:numCache>
            </c:numRef>
          </c:val>
        </c:ser>
        <c:ser>
          <c:idx val="1"/>
          <c:order val="1"/>
          <c:tx>
            <c:strRef>
              <c:f>Sheet1!$C$1</c:f>
              <c:strCache>
                <c:ptCount val="1"/>
                <c:pt idx="0">
                  <c:v>PCF</c:v>
                </c:pt>
              </c:strCache>
            </c:strRef>
          </c:tx>
          <c:spPr>
            <a:solidFill>
              <a:schemeClr val="accent1">
                <a:lumMod val="50000"/>
                <a:lumOff val="50000"/>
              </a:schemeClr>
            </a:solidFill>
          </c:spPr>
          <c:invertIfNegative val="0"/>
          <c:cat>
            <c:strRef>
              <c:f>Sheet1!$A$2:$A$4</c:f>
              <c:strCache>
                <c:ptCount val="3"/>
                <c:pt idx="0">
                  <c:v>Baseline</c:v>
                </c:pt>
                <c:pt idx="1">
                  <c:v>12 months</c:v>
                </c:pt>
                <c:pt idx="2">
                  <c:v>24 months</c:v>
                </c:pt>
              </c:strCache>
            </c:strRef>
          </c:cat>
          <c:val>
            <c:numRef>
              <c:f>Sheet1!$C$2:$C$4</c:f>
              <c:numCache>
                <c:formatCode>General</c:formatCode>
                <c:ptCount val="3"/>
                <c:pt idx="0">
                  <c:v>3.3875809</c:v>
                </c:pt>
                <c:pt idx="1">
                  <c:v>3.8055565</c:v>
                </c:pt>
                <c:pt idx="2">
                  <c:v>3.726868099999999</c:v>
                </c:pt>
              </c:numCache>
            </c:numRef>
          </c:val>
        </c:ser>
        <c:dLbls>
          <c:showLegendKey val="0"/>
          <c:showVal val="0"/>
          <c:showCatName val="0"/>
          <c:showSerName val="0"/>
          <c:showPercent val="0"/>
          <c:showBubbleSize val="0"/>
        </c:dLbls>
        <c:gapWidth val="150"/>
        <c:axId val="-2147062008"/>
        <c:axId val="-2147065048"/>
      </c:barChart>
      <c:catAx>
        <c:axId val="-2147062008"/>
        <c:scaling>
          <c:orientation val="minMax"/>
        </c:scaling>
        <c:delete val="0"/>
        <c:axPos val="b"/>
        <c:majorTickMark val="out"/>
        <c:minorTickMark val="none"/>
        <c:tickLblPos val="nextTo"/>
        <c:txPr>
          <a:bodyPr/>
          <a:lstStyle/>
          <a:p>
            <a:pPr>
              <a:defRPr sz="2000" b="1" i="0">
                <a:solidFill>
                  <a:schemeClr val="tx1"/>
                </a:solidFill>
              </a:defRPr>
            </a:pPr>
            <a:endParaRPr lang="en-US"/>
          </a:p>
        </c:txPr>
        <c:crossAx val="-2147065048"/>
        <c:crosses val="autoZero"/>
        <c:auto val="1"/>
        <c:lblAlgn val="ctr"/>
        <c:lblOffset val="100"/>
        <c:noMultiLvlLbl val="0"/>
      </c:catAx>
      <c:valAx>
        <c:axId val="-2147065048"/>
        <c:scaling>
          <c:orientation val="minMax"/>
          <c:max val="6.0"/>
        </c:scaling>
        <c:delete val="0"/>
        <c:axPos val="l"/>
        <c:majorGridlines/>
        <c:numFmt formatCode="General" sourceLinked="1"/>
        <c:majorTickMark val="out"/>
        <c:minorTickMark val="none"/>
        <c:tickLblPos val="nextTo"/>
        <c:txPr>
          <a:bodyPr/>
          <a:lstStyle/>
          <a:p>
            <a:pPr>
              <a:defRPr sz="2000" b="1" i="0">
                <a:solidFill>
                  <a:schemeClr val="tx1"/>
                </a:solidFill>
              </a:defRPr>
            </a:pPr>
            <a:endParaRPr lang="en-US"/>
          </a:p>
        </c:txPr>
        <c:crossAx val="-2147062008"/>
        <c:crosses val="autoZero"/>
        <c:crossBetween val="between"/>
      </c:valAx>
      <c:spPr>
        <a:solidFill>
          <a:schemeClr val="bg2">
            <a:lumMod val="95000"/>
          </a:schemeClr>
        </a:solidFill>
      </c:spPr>
    </c:plotArea>
    <c:legend>
      <c:legendPos val="r"/>
      <c:layout/>
      <c:overlay val="0"/>
      <c:spPr>
        <a:noFill/>
      </c:spPr>
      <c:txPr>
        <a:bodyPr/>
        <a:lstStyle/>
        <a:p>
          <a:pPr>
            <a:defRPr>
              <a:solidFill>
                <a:schemeClr val="tx1"/>
              </a:solidFill>
            </a:defRPr>
          </a:pPr>
          <a:endParaRPr lang="en-US"/>
        </a:p>
      </c:txPr>
    </c:legend>
    <c:plotVisOnly val="1"/>
    <c:dispBlanksAs val="gap"/>
    <c:showDLblsOverMax val="0"/>
  </c:chart>
  <c:spPr>
    <a:solidFill>
      <a:schemeClr val="bg2"/>
    </a:solidFill>
  </c:spPr>
  <c:txPr>
    <a:bodyPr/>
    <a:lstStyle/>
    <a:p>
      <a:pPr>
        <a:defRPr sz="1800">
          <a:solidFill>
            <a:schemeClr val="bg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MEAL</c:v>
                </c:pt>
              </c:strCache>
            </c:strRef>
          </c:tx>
          <c:spPr>
            <a:solidFill>
              <a:srgbClr val="FF0000"/>
            </a:solidFill>
          </c:spPr>
          <c:invertIfNegative val="0"/>
          <c:cat>
            <c:strRef>
              <c:f>Sheet1!$A$2:$A$4</c:f>
              <c:strCache>
                <c:ptCount val="3"/>
                <c:pt idx="0">
                  <c:v>Baseline</c:v>
                </c:pt>
                <c:pt idx="1">
                  <c:v>12 months</c:v>
                </c:pt>
                <c:pt idx="2">
                  <c:v>24 months</c:v>
                </c:pt>
              </c:strCache>
            </c:strRef>
          </c:cat>
          <c:val>
            <c:numRef>
              <c:f>Sheet1!$B$2:$B$4</c:f>
              <c:numCache>
                <c:formatCode>0.0</c:formatCode>
                <c:ptCount val="3"/>
                <c:pt idx="0">
                  <c:v>5.5</c:v>
                </c:pt>
                <c:pt idx="1">
                  <c:v>12.6</c:v>
                </c:pt>
                <c:pt idx="2">
                  <c:v>11.8</c:v>
                </c:pt>
              </c:numCache>
            </c:numRef>
          </c:val>
        </c:ser>
        <c:ser>
          <c:idx val="1"/>
          <c:order val="1"/>
          <c:tx>
            <c:strRef>
              <c:f>Sheet1!$C$1</c:f>
              <c:strCache>
                <c:ptCount val="1"/>
                <c:pt idx="0">
                  <c:v>PCF</c:v>
                </c:pt>
              </c:strCache>
            </c:strRef>
          </c:tx>
          <c:spPr>
            <a:solidFill>
              <a:schemeClr val="accent1">
                <a:lumMod val="50000"/>
                <a:lumOff val="50000"/>
              </a:schemeClr>
            </a:solidFill>
          </c:spPr>
          <c:invertIfNegative val="0"/>
          <c:cat>
            <c:strRef>
              <c:f>Sheet1!$A$2:$A$4</c:f>
              <c:strCache>
                <c:ptCount val="3"/>
                <c:pt idx="0">
                  <c:v>Baseline</c:v>
                </c:pt>
                <c:pt idx="1">
                  <c:v>12 months</c:v>
                </c:pt>
                <c:pt idx="2">
                  <c:v>24 months</c:v>
                </c:pt>
              </c:strCache>
            </c:strRef>
          </c:cat>
          <c:val>
            <c:numRef>
              <c:f>Sheet1!$C$2:$C$4</c:f>
              <c:numCache>
                <c:formatCode>0.0</c:formatCode>
                <c:ptCount val="3"/>
                <c:pt idx="0">
                  <c:v>5.7</c:v>
                </c:pt>
                <c:pt idx="1">
                  <c:v>5.9</c:v>
                </c:pt>
                <c:pt idx="2">
                  <c:v>5.4</c:v>
                </c:pt>
              </c:numCache>
            </c:numRef>
          </c:val>
        </c:ser>
        <c:dLbls>
          <c:showLegendKey val="0"/>
          <c:showVal val="0"/>
          <c:showCatName val="0"/>
          <c:showSerName val="0"/>
          <c:showPercent val="0"/>
          <c:showBubbleSize val="0"/>
        </c:dLbls>
        <c:gapWidth val="150"/>
        <c:axId val="-2147114008"/>
        <c:axId val="-2147117048"/>
      </c:barChart>
      <c:catAx>
        <c:axId val="-2147114008"/>
        <c:scaling>
          <c:orientation val="minMax"/>
        </c:scaling>
        <c:delete val="0"/>
        <c:axPos val="b"/>
        <c:majorTickMark val="out"/>
        <c:minorTickMark val="none"/>
        <c:tickLblPos val="nextTo"/>
        <c:txPr>
          <a:bodyPr/>
          <a:lstStyle/>
          <a:p>
            <a:pPr>
              <a:defRPr sz="2000" b="1" i="0">
                <a:solidFill>
                  <a:schemeClr val="tx1"/>
                </a:solidFill>
              </a:defRPr>
            </a:pPr>
            <a:endParaRPr lang="en-US"/>
          </a:p>
        </c:txPr>
        <c:crossAx val="-2147117048"/>
        <c:crosses val="autoZero"/>
        <c:auto val="1"/>
        <c:lblAlgn val="ctr"/>
        <c:lblOffset val="100"/>
        <c:noMultiLvlLbl val="0"/>
      </c:catAx>
      <c:valAx>
        <c:axId val="-2147117048"/>
        <c:scaling>
          <c:orientation val="minMax"/>
          <c:max val="12.0"/>
        </c:scaling>
        <c:delete val="0"/>
        <c:axPos val="l"/>
        <c:majorGridlines/>
        <c:numFmt formatCode="0.0" sourceLinked="1"/>
        <c:majorTickMark val="out"/>
        <c:minorTickMark val="none"/>
        <c:tickLblPos val="nextTo"/>
        <c:txPr>
          <a:bodyPr/>
          <a:lstStyle/>
          <a:p>
            <a:pPr>
              <a:defRPr sz="2000" b="1" i="0">
                <a:solidFill>
                  <a:schemeClr val="tx1"/>
                </a:solidFill>
              </a:defRPr>
            </a:pPr>
            <a:endParaRPr lang="en-US"/>
          </a:p>
        </c:txPr>
        <c:crossAx val="-2147114008"/>
        <c:crosses val="autoZero"/>
        <c:crossBetween val="between"/>
      </c:valAx>
      <c:spPr>
        <a:solidFill>
          <a:schemeClr val="bg2">
            <a:lumMod val="95000"/>
          </a:schemeClr>
        </a:solidFill>
      </c:spPr>
    </c:plotArea>
    <c:legend>
      <c:legendPos val="r"/>
      <c:layout/>
      <c:overlay val="0"/>
      <c:txPr>
        <a:bodyPr/>
        <a:lstStyle/>
        <a:p>
          <a:pPr>
            <a:defRPr>
              <a:solidFill>
                <a:schemeClr val="tx1"/>
              </a:solidFill>
            </a:defRPr>
          </a:pPr>
          <a:endParaRPr lang="en-US"/>
        </a:p>
      </c:txPr>
    </c:legend>
    <c:plotVisOnly val="1"/>
    <c:dispBlanksAs val="gap"/>
    <c:showDLblsOverMax val="0"/>
  </c:chart>
  <c:spPr>
    <a:solidFill>
      <a:schemeClr val="bg2"/>
    </a:solidFill>
  </c:spPr>
  <c:txPr>
    <a:bodyPr/>
    <a:lstStyle/>
    <a:p>
      <a:pPr>
        <a:defRPr sz="1800">
          <a:solidFill>
            <a:schemeClr val="bg2"/>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MEAL</c:v>
                </c:pt>
              </c:strCache>
            </c:strRef>
          </c:tx>
          <c:spPr>
            <a:solidFill>
              <a:srgbClr val="FF0000"/>
            </a:solidFill>
          </c:spPr>
          <c:invertIfNegative val="0"/>
          <c:cat>
            <c:strRef>
              <c:f>Sheet1!$A$2:$A$4</c:f>
              <c:strCache>
                <c:ptCount val="3"/>
                <c:pt idx="0">
                  <c:v>Baseline</c:v>
                </c:pt>
                <c:pt idx="1">
                  <c:v>12 months</c:v>
                </c:pt>
                <c:pt idx="2">
                  <c:v>24 months</c:v>
                </c:pt>
              </c:strCache>
            </c:strRef>
          </c:cat>
          <c:val>
            <c:numRef>
              <c:f>Sheet1!$B$2:$B$4</c:f>
              <c:numCache>
                <c:formatCode>General</c:formatCode>
                <c:ptCount val="3"/>
                <c:pt idx="0">
                  <c:v>35.5</c:v>
                </c:pt>
                <c:pt idx="1">
                  <c:v>33.3</c:v>
                </c:pt>
                <c:pt idx="2">
                  <c:v>33.9</c:v>
                </c:pt>
              </c:numCache>
            </c:numRef>
          </c:val>
        </c:ser>
        <c:ser>
          <c:idx val="1"/>
          <c:order val="1"/>
          <c:tx>
            <c:strRef>
              <c:f>Sheet1!$C$1</c:f>
              <c:strCache>
                <c:ptCount val="1"/>
                <c:pt idx="0">
                  <c:v>PCF</c:v>
                </c:pt>
              </c:strCache>
            </c:strRef>
          </c:tx>
          <c:spPr>
            <a:solidFill>
              <a:schemeClr val="accent1">
                <a:lumMod val="50000"/>
                <a:lumOff val="50000"/>
              </a:schemeClr>
            </a:solidFill>
          </c:spPr>
          <c:invertIfNegative val="0"/>
          <c:cat>
            <c:strRef>
              <c:f>Sheet1!$A$2:$A$4</c:f>
              <c:strCache>
                <c:ptCount val="3"/>
                <c:pt idx="0">
                  <c:v>Baseline</c:v>
                </c:pt>
                <c:pt idx="1">
                  <c:v>12 months</c:v>
                </c:pt>
                <c:pt idx="2">
                  <c:v>24 months</c:v>
                </c:pt>
              </c:strCache>
            </c:strRef>
          </c:cat>
          <c:val>
            <c:numRef>
              <c:f>Sheet1!$C$2:$C$4</c:f>
              <c:numCache>
                <c:formatCode>General</c:formatCode>
                <c:ptCount val="3"/>
                <c:pt idx="0">
                  <c:v>34.9</c:v>
                </c:pt>
                <c:pt idx="1">
                  <c:v>35.0</c:v>
                </c:pt>
                <c:pt idx="2">
                  <c:v>35.4</c:v>
                </c:pt>
              </c:numCache>
            </c:numRef>
          </c:val>
        </c:ser>
        <c:dLbls>
          <c:showLegendKey val="0"/>
          <c:showVal val="0"/>
          <c:showCatName val="0"/>
          <c:showSerName val="0"/>
          <c:showPercent val="0"/>
          <c:showBubbleSize val="0"/>
        </c:dLbls>
        <c:gapWidth val="150"/>
        <c:axId val="-2147166024"/>
        <c:axId val="-2147169192"/>
      </c:barChart>
      <c:catAx>
        <c:axId val="-2147166024"/>
        <c:scaling>
          <c:orientation val="minMax"/>
        </c:scaling>
        <c:delete val="0"/>
        <c:axPos val="b"/>
        <c:majorTickMark val="out"/>
        <c:minorTickMark val="none"/>
        <c:tickLblPos val="nextTo"/>
        <c:spPr>
          <a:solidFill>
            <a:schemeClr val="bg2"/>
          </a:solidFill>
        </c:spPr>
        <c:txPr>
          <a:bodyPr/>
          <a:lstStyle/>
          <a:p>
            <a:pPr>
              <a:defRPr sz="2000" b="1" i="0">
                <a:solidFill>
                  <a:schemeClr val="tx1"/>
                </a:solidFill>
              </a:defRPr>
            </a:pPr>
            <a:endParaRPr lang="en-US"/>
          </a:p>
        </c:txPr>
        <c:crossAx val="-2147169192"/>
        <c:crossesAt val="34.5"/>
        <c:auto val="1"/>
        <c:lblAlgn val="ctr"/>
        <c:lblOffset val="100"/>
        <c:noMultiLvlLbl val="0"/>
      </c:catAx>
      <c:valAx>
        <c:axId val="-2147169192"/>
        <c:scaling>
          <c:orientation val="minMax"/>
          <c:min val="33.0"/>
        </c:scaling>
        <c:delete val="0"/>
        <c:axPos val="l"/>
        <c:majorGridlines/>
        <c:numFmt formatCode="General" sourceLinked="1"/>
        <c:majorTickMark val="out"/>
        <c:minorTickMark val="none"/>
        <c:tickLblPos val="nextTo"/>
        <c:txPr>
          <a:bodyPr/>
          <a:lstStyle/>
          <a:p>
            <a:pPr>
              <a:defRPr sz="2000" b="1" i="0">
                <a:solidFill>
                  <a:schemeClr val="tx1"/>
                </a:solidFill>
              </a:defRPr>
            </a:pPr>
            <a:endParaRPr lang="en-US"/>
          </a:p>
        </c:txPr>
        <c:crossAx val="-2147166024"/>
        <c:crosses val="autoZero"/>
        <c:crossBetween val="between"/>
      </c:valAx>
      <c:spPr>
        <a:solidFill>
          <a:schemeClr val="bg2">
            <a:lumMod val="95000"/>
          </a:schemeClr>
        </a:solidFill>
      </c:spPr>
    </c:plotArea>
    <c:legend>
      <c:legendPos val="r"/>
      <c:layout/>
      <c:overlay val="0"/>
      <c:txPr>
        <a:bodyPr/>
        <a:lstStyle/>
        <a:p>
          <a:pPr>
            <a:defRPr>
              <a:solidFill>
                <a:schemeClr val="tx1"/>
              </a:solidFill>
            </a:defRPr>
          </a:pPr>
          <a:endParaRPr lang="en-US"/>
        </a:p>
      </c:txPr>
    </c:legend>
    <c:plotVisOnly val="1"/>
    <c:dispBlanksAs val="gap"/>
    <c:showDLblsOverMax val="0"/>
  </c:chart>
  <c:spPr>
    <a:solidFill>
      <a:schemeClr val="bg1"/>
    </a:solidFill>
  </c:spPr>
  <c:txPr>
    <a:bodyPr/>
    <a:lstStyle/>
    <a:p>
      <a:pPr>
        <a:defRPr sz="1800">
          <a:solidFill>
            <a:schemeClr val="bg2"/>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MEAL</c:v>
                </c:pt>
              </c:strCache>
            </c:strRef>
          </c:tx>
          <c:spPr>
            <a:solidFill>
              <a:srgbClr val="FF0000"/>
            </a:solidFill>
          </c:spPr>
          <c:invertIfNegative val="0"/>
          <c:cat>
            <c:strRef>
              <c:f>Sheet1!$A$2:$A$4</c:f>
              <c:strCache>
                <c:ptCount val="3"/>
                <c:pt idx="0">
                  <c:v>Baseline</c:v>
                </c:pt>
                <c:pt idx="1">
                  <c:v>12 months</c:v>
                </c:pt>
                <c:pt idx="2">
                  <c:v>24 months</c:v>
                </c:pt>
              </c:strCache>
            </c:strRef>
          </c:cat>
          <c:val>
            <c:numRef>
              <c:f>Sheet1!$B$2:$B$4</c:f>
              <c:numCache>
                <c:formatCode>General</c:formatCode>
                <c:ptCount val="3"/>
                <c:pt idx="0">
                  <c:v>1.669</c:v>
                </c:pt>
                <c:pt idx="1">
                  <c:v>2.185</c:v>
                </c:pt>
                <c:pt idx="2">
                  <c:v>2.09</c:v>
                </c:pt>
              </c:numCache>
            </c:numRef>
          </c:val>
        </c:ser>
        <c:ser>
          <c:idx val="1"/>
          <c:order val="1"/>
          <c:tx>
            <c:strRef>
              <c:f>Sheet1!$C$1</c:f>
              <c:strCache>
                <c:ptCount val="1"/>
                <c:pt idx="0">
                  <c:v>PCF</c:v>
                </c:pt>
              </c:strCache>
            </c:strRef>
          </c:tx>
          <c:spPr>
            <a:solidFill>
              <a:schemeClr val="accent1">
                <a:lumMod val="50000"/>
                <a:lumOff val="50000"/>
              </a:schemeClr>
            </a:solidFill>
          </c:spPr>
          <c:invertIfNegative val="0"/>
          <c:cat>
            <c:strRef>
              <c:f>Sheet1!$A$2:$A$4</c:f>
              <c:strCache>
                <c:ptCount val="3"/>
                <c:pt idx="0">
                  <c:v>Baseline</c:v>
                </c:pt>
                <c:pt idx="1">
                  <c:v>12 months</c:v>
                </c:pt>
                <c:pt idx="2">
                  <c:v>24 months</c:v>
                </c:pt>
              </c:strCache>
            </c:strRef>
          </c:cat>
          <c:val>
            <c:numRef>
              <c:f>Sheet1!$C$2:$C$4</c:f>
              <c:numCache>
                <c:formatCode>General</c:formatCode>
                <c:ptCount val="3"/>
                <c:pt idx="0">
                  <c:v>1.66</c:v>
                </c:pt>
                <c:pt idx="1">
                  <c:v>1.87</c:v>
                </c:pt>
                <c:pt idx="2">
                  <c:v>1.83</c:v>
                </c:pt>
              </c:numCache>
            </c:numRef>
          </c:val>
        </c:ser>
        <c:dLbls>
          <c:showLegendKey val="0"/>
          <c:showVal val="0"/>
          <c:showCatName val="0"/>
          <c:showSerName val="0"/>
          <c:showPercent val="0"/>
          <c:showBubbleSize val="0"/>
        </c:dLbls>
        <c:gapWidth val="150"/>
        <c:axId val="-2147220392"/>
        <c:axId val="-2147223432"/>
      </c:barChart>
      <c:catAx>
        <c:axId val="-2147220392"/>
        <c:scaling>
          <c:orientation val="minMax"/>
        </c:scaling>
        <c:delete val="0"/>
        <c:axPos val="b"/>
        <c:majorTickMark val="out"/>
        <c:minorTickMark val="none"/>
        <c:tickLblPos val="nextTo"/>
        <c:txPr>
          <a:bodyPr/>
          <a:lstStyle/>
          <a:p>
            <a:pPr>
              <a:defRPr sz="2000" b="1" i="0">
                <a:solidFill>
                  <a:schemeClr val="tx1"/>
                </a:solidFill>
              </a:defRPr>
            </a:pPr>
            <a:endParaRPr lang="en-US"/>
          </a:p>
        </c:txPr>
        <c:crossAx val="-2147223432"/>
        <c:crosses val="autoZero"/>
        <c:auto val="1"/>
        <c:lblAlgn val="ctr"/>
        <c:lblOffset val="100"/>
        <c:tickLblSkip val="1"/>
        <c:tickMarkSkip val="1"/>
        <c:noMultiLvlLbl val="0"/>
      </c:catAx>
      <c:valAx>
        <c:axId val="-2147223432"/>
        <c:scaling>
          <c:orientation val="minMax"/>
          <c:max val="2.3"/>
          <c:min val="1.2"/>
        </c:scaling>
        <c:delete val="0"/>
        <c:axPos val="l"/>
        <c:majorGridlines/>
        <c:numFmt formatCode="General" sourceLinked="1"/>
        <c:majorTickMark val="out"/>
        <c:minorTickMark val="none"/>
        <c:tickLblPos val="nextTo"/>
        <c:txPr>
          <a:bodyPr/>
          <a:lstStyle/>
          <a:p>
            <a:pPr>
              <a:defRPr sz="2000" b="1" i="0">
                <a:solidFill>
                  <a:schemeClr val="tx1"/>
                </a:solidFill>
              </a:defRPr>
            </a:pPr>
            <a:endParaRPr lang="en-US"/>
          </a:p>
        </c:txPr>
        <c:crossAx val="-2147220392"/>
        <c:crosses val="autoZero"/>
        <c:crossBetween val="between"/>
        <c:majorUnit val="0.2"/>
      </c:valAx>
      <c:spPr>
        <a:solidFill>
          <a:schemeClr val="bg2">
            <a:lumMod val="95000"/>
          </a:schemeClr>
        </a:solidFill>
      </c:spPr>
    </c:plotArea>
    <c:legend>
      <c:legendPos val="r"/>
      <c:layout/>
      <c:overlay val="0"/>
      <c:txPr>
        <a:bodyPr/>
        <a:lstStyle/>
        <a:p>
          <a:pPr>
            <a:defRPr>
              <a:solidFill>
                <a:schemeClr val="tx1"/>
              </a:solidFill>
            </a:defRPr>
          </a:pPr>
          <a:endParaRPr lang="en-US"/>
        </a:p>
      </c:txPr>
    </c:legend>
    <c:plotVisOnly val="1"/>
    <c:dispBlanksAs val="gap"/>
    <c:showDLblsOverMax val="0"/>
  </c:chart>
  <c:spPr>
    <a:solidFill>
      <a:schemeClr val="bg2"/>
    </a:solidFill>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08B3C-DAC1-494A-AABA-A0583E37F2E7}" type="doc">
      <dgm:prSet loTypeId="urn:microsoft.com/office/officeart/2005/8/layout/process1" loCatId="process" qsTypeId="urn:microsoft.com/office/officeart/2005/8/quickstyle/simple4" qsCatId="simple" csTypeId="urn:microsoft.com/office/officeart/2005/8/colors/accent1_2" csCatId="accent1" phldr="1"/>
      <dgm:spPr/>
      <dgm:t>
        <a:bodyPr/>
        <a:lstStyle/>
        <a:p>
          <a:endParaRPr lang="en-US"/>
        </a:p>
      </dgm:t>
    </dgm:pt>
    <dgm:pt modelId="{28D7D60A-6FC0-FF4B-8788-2C39CF41EB45}">
      <dgm:prSet phldrT="[Text]"/>
      <dgm:spPr>
        <a:gradFill rotWithShape="0">
          <a:gsLst>
            <a:gs pos="0">
              <a:srgbClr val="03D4A8"/>
            </a:gs>
            <a:gs pos="25000">
              <a:srgbClr val="21D6E0"/>
            </a:gs>
            <a:gs pos="75000">
              <a:srgbClr val="0087E6"/>
            </a:gs>
            <a:gs pos="100000">
              <a:srgbClr val="005CBF"/>
            </a:gs>
          </a:gsLst>
          <a:lin ang="16200000" scaled="0"/>
        </a:gradFill>
      </dgm:spPr>
      <dgm:t>
        <a:bodyPr/>
        <a:lstStyle/>
        <a:p>
          <a:r>
            <a:rPr lang="en-US" b="1" dirty="0" smtClean="0">
              <a:solidFill>
                <a:schemeClr val="tx1"/>
              </a:solidFill>
            </a:rPr>
            <a:t>Phase III</a:t>
          </a:r>
          <a:endParaRPr lang="en-US" b="1" dirty="0">
            <a:solidFill>
              <a:schemeClr val="tx1"/>
            </a:solidFill>
          </a:endParaRPr>
        </a:p>
      </dgm:t>
    </dgm:pt>
    <dgm:pt modelId="{807D9662-D024-6049-A835-D4A5F38CCDC5}" type="sibTrans" cxnId="{AC7F286F-559B-C14D-BE14-2EF16E7A6FBD}">
      <dgm:prSet/>
      <dgm:spPr>
        <a:solidFill>
          <a:srgbClr val="FFFF99"/>
        </a:solidFill>
      </dgm:spPr>
      <dgm:t>
        <a:bodyPr/>
        <a:lstStyle/>
        <a:p>
          <a:endParaRPr lang="en-US"/>
        </a:p>
      </dgm:t>
    </dgm:pt>
    <dgm:pt modelId="{9EBE8C08-769E-F646-A5DB-EADBFE8F65EE}" type="parTrans" cxnId="{AC7F286F-559B-C14D-BE14-2EF16E7A6FBD}">
      <dgm:prSet/>
      <dgm:spPr/>
      <dgm:t>
        <a:bodyPr/>
        <a:lstStyle/>
        <a:p>
          <a:endParaRPr lang="en-US"/>
        </a:p>
      </dgm:t>
    </dgm:pt>
    <dgm:pt modelId="{AF14F75A-B05B-9146-9416-C4DF7F8EA8F6}">
      <dgm:prSet phldrT="[Text]"/>
      <dgm:spPr>
        <a:gradFill rotWithShape="0">
          <a:gsLst>
            <a:gs pos="0">
              <a:srgbClr val="03D4A8"/>
            </a:gs>
            <a:gs pos="25000">
              <a:srgbClr val="21D6E0"/>
            </a:gs>
            <a:gs pos="75000">
              <a:srgbClr val="0087E6"/>
            </a:gs>
            <a:gs pos="100000">
              <a:srgbClr val="005CBF"/>
            </a:gs>
          </a:gsLst>
          <a:lin ang="16200000" scaled="0"/>
        </a:gradFill>
      </dgm:spPr>
      <dgm:t>
        <a:bodyPr/>
        <a:lstStyle/>
        <a:p>
          <a:r>
            <a:rPr lang="en-US" b="1" dirty="0" smtClean="0">
              <a:solidFill>
                <a:schemeClr val="tx1"/>
              </a:solidFill>
            </a:rPr>
            <a:t>Phase II</a:t>
          </a:r>
          <a:endParaRPr lang="en-US" b="1" dirty="0">
            <a:solidFill>
              <a:schemeClr val="tx1"/>
            </a:solidFill>
          </a:endParaRPr>
        </a:p>
      </dgm:t>
    </dgm:pt>
    <dgm:pt modelId="{872B1D5D-C64B-E74E-988A-08589C846404}" type="sibTrans" cxnId="{F84A5CFA-3088-B442-B4FA-C3265402D6DC}">
      <dgm:prSet/>
      <dgm:spPr>
        <a:solidFill>
          <a:srgbClr val="FFFF99"/>
        </a:solidFill>
      </dgm:spPr>
      <dgm:t>
        <a:bodyPr/>
        <a:lstStyle/>
        <a:p>
          <a:endParaRPr lang="en-US"/>
        </a:p>
      </dgm:t>
    </dgm:pt>
    <dgm:pt modelId="{24984963-3FB0-8D42-A791-1043A6F10C5B}" type="parTrans" cxnId="{F84A5CFA-3088-B442-B4FA-C3265402D6DC}">
      <dgm:prSet/>
      <dgm:spPr/>
      <dgm:t>
        <a:bodyPr/>
        <a:lstStyle/>
        <a:p>
          <a:endParaRPr lang="en-US"/>
        </a:p>
      </dgm:t>
    </dgm:pt>
    <dgm:pt modelId="{02A886B4-A752-344E-9247-58D9CEF611E2}" type="pres">
      <dgm:prSet presAssocID="{6BB08B3C-DAC1-494A-AABA-A0583E37F2E7}" presName="Name0" presStyleCnt="0">
        <dgm:presLayoutVars>
          <dgm:dir/>
          <dgm:resizeHandles val="exact"/>
        </dgm:presLayoutVars>
      </dgm:prSet>
      <dgm:spPr/>
      <dgm:t>
        <a:bodyPr/>
        <a:lstStyle/>
        <a:p>
          <a:endParaRPr lang="en-US"/>
        </a:p>
      </dgm:t>
    </dgm:pt>
    <dgm:pt modelId="{2D9496E9-686F-944C-B056-6EA1F7C89B6D}" type="pres">
      <dgm:prSet presAssocID="{AF14F75A-B05B-9146-9416-C4DF7F8EA8F6}" presName="node" presStyleLbl="node1" presStyleIdx="0" presStyleCnt="2">
        <dgm:presLayoutVars>
          <dgm:bulletEnabled val="1"/>
        </dgm:presLayoutVars>
      </dgm:prSet>
      <dgm:spPr/>
      <dgm:t>
        <a:bodyPr/>
        <a:lstStyle/>
        <a:p>
          <a:endParaRPr lang="en-US"/>
        </a:p>
      </dgm:t>
    </dgm:pt>
    <dgm:pt modelId="{490C7E39-18F5-A249-BA4D-A6CEE0C886F4}" type="pres">
      <dgm:prSet presAssocID="{872B1D5D-C64B-E74E-988A-08589C846404}" presName="sibTrans" presStyleLbl="sibTrans2D1" presStyleIdx="0" presStyleCnt="1"/>
      <dgm:spPr/>
      <dgm:t>
        <a:bodyPr/>
        <a:lstStyle/>
        <a:p>
          <a:endParaRPr lang="en-US"/>
        </a:p>
      </dgm:t>
    </dgm:pt>
    <dgm:pt modelId="{6A258E84-DB9A-0F43-ABB8-4030221F5E8C}" type="pres">
      <dgm:prSet presAssocID="{872B1D5D-C64B-E74E-988A-08589C846404}" presName="connectorText" presStyleLbl="sibTrans2D1" presStyleIdx="0" presStyleCnt="1"/>
      <dgm:spPr/>
      <dgm:t>
        <a:bodyPr/>
        <a:lstStyle/>
        <a:p>
          <a:endParaRPr lang="en-US"/>
        </a:p>
      </dgm:t>
    </dgm:pt>
    <dgm:pt modelId="{64A784D8-DF26-1044-B162-C22318B61D13}" type="pres">
      <dgm:prSet presAssocID="{28D7D60A-6FC0-FF4B-8788-2C39CF41EB45}" presName="node" presStyleLbl="node1" presStyleIdx="1" presStyleCnt="2" custLinFactNeighborX="117" custLinFactNeighborY="-3819">
        <dgm:presLayoutVars>
          <dgm:bulletEnabled val="1"/>
        </dgm:presLayoutVars>
      </dgm:prSet>
      <dgm:spPr/>
      <dgm:t>
        <a:bodyPr/>
        <a:lstStyle/>
        <a:p>
          <a:endParaRPr lang="en-US"/>
        </a:p>
      </dgm:t>
    </dgm:pt>
  </dgm:ptLst>
  <dgm:cxnLst>
    <dgm:cxn modelId="{A82DAD17-7AB9-5C46-B3FA-09EEF29E56F2}" type="presOf" srcId="{28D7D60A-6FC0-FF4B-8788-2C39CF41EB45}" destId="{64A784D8-DF26-1044-B162-C22318B61D13}" srcOrd="0" destOrd="0" presId="urn:microsoft.com/office/officeart/2005/8/layout/process1"/>
    <dgm:cxn modelId="{7339249A-1E5E-5C40-BD35-A851E74BC040}" type="presOf" srcId="{6BB08B3C-DAC1-494A-AABA-A0583E37F2E7}" destId="{02A886B4-A752-344E-9247-58D9CEF611E2}" srcOrd="0" destOrd="0" presId="urn:microsoft.com/office/officeart/2005/8/layout/process1"/>
    <dgm:cxn modelId="{AC7F286F-559B-C14D-BE14-2EF16E7A6FBD}" srcId="{6BB08B3C-DAC1-494A-AABA-A0583E37F2E7}" destId="{28D7D60A-6FC0-FF4B-8788-2C39CF41EB45}" srcOrd="1" destOrd="0" parTransId="{9EBE8C08-769E-F646-A5DB-EADBFE8F65EE}" sibTransId="{807D9662-D024-6049-A835-D4A5F38CCDC5}"/>
    <dgm:cxn modelId="{F10DA44C-A6DD-FB40-9654-63891B41DC63}" type="presOf" srcId="{AF14F75A-B05B-9146-9416-C4DF7F8EA8F6}" destId="{2D9496E9-686F-944C-B056-6EA1F7C89B6D}" srcOrd="0" destOrd="0" presId="urn:microsoft.com/office/officeart/2005/8/layout/process1"/>
    <dgm:cxn modelId="{F84A5CFA-3088-B442-B4FA-C3265402D6DC}" srcId="{6BB08B3C-DAC1-494A-AABA-A0583E37F2E7}" destId="{AF14F75A-B05B-9146-9416-C4DF7F8EA8F6}" srcOrd="0" destOrd="0" parTransId="{24984963-3FB0-8D42-A791-1043A6F10C5B}" sibTransId="{872B1D5D-C64B-E74E-988A-08589C846404}"/>
    <dgm:cxn modelId="{2D06B9F5-7639-3D40-A709-197155FECB67}" type="presOf" srcId="{872B1D5D-C64B-E74E-988A-08589C846404}" destId="{6A258E84-DB9A-0F43-ABB8-4030221F5E8C}" srcOrd="1" destOrd="0" presId="urn:microsoft.com/office/officeart/2005/8/layout/process1"/>
    <dgm:cxn modelId="{51CE1901-B793-004D-8050-E888D34FE4F9}" type="presOf" srcId="{872B1D5D-C64B-E74E-988A-08589C846404}" destId="{490C7E39-18F5-A249-BA4D-A6CEE0C886F4}" srcOrd="0" destOrd="0" presId="urn:microsoft.com/office/officeart/2005/8/layout/process1"/>
    <dgm:cxn modelId="{12B98553-D2C8-654B-95EB-35D0BEE8C35C}" type="presParOf" srcId="{02A886B4-A752-344E-9247-58D9CEF611E2}" destId="{2D9496E9-686F-944C-B056-6EA1F7C89B6D}" srcOrd="0" destOrd="0" presId="urn:microsoft.com/office/officeart/2005/8/layout/process1"/>
    <dgm:cxn modelId="{70C8DCA7-E9F8-B340-BD44-B925C5236677}" type="presParOf" srcId="{02A886B4-A752-344E-9247-58D9CEF611E2}" destId="{490C7E39-18F5-A249-BA4D-A6CEE0C886F4}" srcOrd="1" destOrd="0" presId="urn:microsoft.com/office/officeart/2005/8/layout/process1"/>
    <dgm:cxn modelId="{F5B05106-B1BA-6C46-9744-D8E6E9C84AD5}" type="presParOf" srcId="{490C7E39-18F5-A249-BA4D-A6CEE0C886F4}" destId="{6A258E84-DB9A-0F43-ABB8-4030221F5E8C}" srcOrd="0" destOrd="0" presId="urn:microsoft.com/office/officeart/2005/8/layout/process1"/>
    <dgm:cxn modelId="{15891467-5C39-FF41-B06D-F6227DA49B1B}" type="presParOf" srcId="{02A886B4-A752-344E-9247-58D9CEF611E2}" destId="{64A784D8-DF26-1044-B162-C22318B61D13}"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B13B62-6EBC-ED47-A94A-4A52C8811A0D}"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7BA060F8-F556-6B4E-A49A-9BBE35C11D6D}">
      <dgm:prSet phldrT="[Text]"/>
      <dgm:spPr/>
      <dgm:t>
        <a:bodyPr/>
        <a:lstStyle/>
        <a:p>
          <a:r>
            <a:rPr lang="en-US" dirty="0" smtClean="0">
              <a:solidFill>
                <a:srgbClr val="FFFF00"/>
              </a:solidFill>
            </a:rPr>
            <a:t>Counseling Call Center</a:t>
          </a:r>
        </a:p>
        <a:p>
          <a:r>
            <a:rPr lang="en-US" dirty="0" smtClean="0">
              <a:solidFill>
                <a:srgbClr val="FFFF00"/>
              </a:solidFill>
            </a:rPr>
            <a:t>UC San Diego</a:t>
          </a:r>
          <a:endParaRPr lang="en-US" dirty="0">
            <a:solidFill>
              <a:srgbClr val="FFFF00"/>
            </a:solidFill>
          </a:endParaRPr>
        </a:p>
      </dgm:t>
    </dgm:pt>
    <dgm:pt modelId="{156B10C4-5E8A-BA4B-80AC-B7B0513B6D96}" type="parTrans" cxnId="{DE3B3B60-4BAF-9E48-806D-470ADE755DE5}">
      <dgm:prSet/>
      <dgm:spPr/>
      <dgm:t>
        <a:bodyPr/>
        <a:lstStyle/>
        <a:p>
          <a:endParaRPr lang="en-US"/>
        </a:p>
      </dgm:t>
    </dgm:pt>
    <dgm:pt modelId="{B6CA1975-913D-9548-82AA-72088915F723}" type="sibTrans" cxnId="{DE3B3B60-4BAF-9E48-806D-470ADE755DE5}">
      <dgm:prSet/>
      <dgm:spPr/>
      <dgm:t>
        <a:bodyPr/>
        <a:lstStyle/>
        <a:p>
          <a:endParaRPr lang="en-US"/>
        </a:p>
      </dgm:t>
    </dgm:pt>
    <dgm:pt modelId="{78CD2251-9592-794C-8389-6B2765E31B8E}">
      <dgm:prSet phldrT="[Text]" custT="1"/>
      <dgm:spPr/>
      <dgm:t>
        <a:bodyPr/>
        <a:lstStyle/>
        <a:p>
          <a:r>
            <a:rPr lang="en-US" sz="2200" dirty="0" smtClean="0">
              <a:solidFill>
                <a:srgbClr val="FFFF00"/>
              </a:solidFill>
            </a:rPr>
            <a:t>Patient</a:t>
          </a:r>
          <a:endParaRPr lang="en-US" sz="2200" dirty="0">
            <a:solidFill>
              <a:srgbClr val="FFFF00"/>
            </a:solidFill>
          </a:endParaRPr>
        </a:p>
      </dgm:t>
    </dgm:pt>
    <dgm:pt modelId="{02C9AF3F-22A7-1D4E-9AE5-3062B0F16B98}" type="parTrans" cxnId="{DCC6B3D1-C4F0-924D-A6E5-32988DA51F2B}">
      <dgm:prSet/>
      <dgm:spPr/>
      <dgm:t>
        <a:bodyPr/>
        <a:lstStyle/>
        <a:p>
          <a:endParaRPr lang="en-US"/>
        </a:p>
      </dgm:t>
    </dgm:pt>
    <dgm:pt modelId="{EB6BDBA4-7245-0945-81AF-59D4DCD9871E}" type="sibTrans" cxnId="{DCC6B3D1-C4F0-924D-A6E5-32988DA51F2B}">
      <dgm:prSet/>
      <dgm:spPr/>
      <dgm:t>
        <a:bodyPr/>
        <a:lstStyle/>
        <a:p>
          <a:endParaRPr lang="en-US"/>
        </a:p>
      </dgm:t>
    </dgm:pt>
    <dgm:pt modelId="{398FB362-9293-984F-B182-EE3314FD4584}">
      <dgm:prSet phldrT="[Text]"/>
      <dgm:spPr/>
      <dgm:t>
        <a:bodyPr/>
        <a:lstStyle/>
        <a:p>
          <a:r>
            <a:rPr lang="en-US" dirty="0" smtClean="0">
              <a:solidFill>
                <a:srgbClr val="FFFF00"/>
              </a:solidFill>
            </a:rPr>
            <a:t>Patient</a:t>
          </a:r>
          <a:endParaRPr lang="en-US" dirty="0">
            <a:solidFill>
              <a:srgbClr val="FFFF00"/>
            </a:solidFill>
          </a:endParaRPr>
        </a:p>
      </dgm:t>
    </dgm:pt>
    <dgm:pt modelId="{A0264321-D709-9849-8E06-A1DF601A8355}" type="parTrans" cxnId="{DFACFC55-A423-C646-847F-9B128B8FFB3C}">
      <dgm:prSet/>
      <dgm:spPr/>
      <dgm:t>
        <a:bodyPr/>
        <a:lstStyle/>
        <a:p>
          <a:endParaRPr lang="en-US"/>
        </a:p>
      </dgm:t>
    </dgm:pt>
    <dgm:pt modelId="{5B27B016-CE97-554C-864D-021DFFB9D107}" type="sibTrans" cxnId="{DFACFC55-A423-C646-847F-9B128B8FFB3C}">
      <dgm:prSet/>
      <dgm:spPr/>
      <dgm:t>
        <a:bodyPr/>
        <a:lstStyle/>
        <a:p>
          <a:endParaRPr lang="en-US"/>
        </a:p>
      </dgm:t>
    </dgm:pt>
    <dgm:pt modelId="{70BEB58B-1EA8-D349-A5FF-511FD0E3ED9E}">
      <dgm:prSet phldrT="[Text]" custT="1"/>
      <dgm:spPr/>
      <dgm:t>
        <a:bodyPr/>
        <a:lstStyle/>
        <a:p>
          <a:r>
            <a:rPr lang="en-US" sz="2600" dirty="0" smtClean="0">
              <a:solidFill>
                <a:srgbClr val="FFFF00"/>
              </a:solidFill>
            </a:rPr>
            <a:t>Patient</a:t>
          </a:r>
          <a:endParaRPr lang="en-US" sz="2600" dirty="0">
            <a:solidFill>
              <a:srgbClr val="FFFF00"/>
            </a:solidFill>
          </a:endParaRPr>
        </a:p>
      </dgm:t>
    </dgm:pt>
    <dgm:pt modelId="{4280F55C-BBB6-A648-884A-E5EA42038744}" type="parTrans" cxnId="{F047408C-EAB2-BF45-B7D7-D94BC7038AEA}">
      <dgm:prSet/>
      <dgm:spPr/>
      <dgm:t>
        <a:bodyPr/>
        <a:lstStyle/>
        <a:p>
          <a:endParaRPr lang="en-US"/>
        </a:p>
      </dgm:t>
    </dgm:pt>
    <dgm:pt modelId="{BF63BEC8-11BB-974E-8F2A-818D92CAC668}" type="sibTrans" cxnId="{F047408C-EAB2-BF45-B7D7-D94BC7038AEA}">
      <dgm:prSet/>
      <dgm:spPr/>
      <dgm:t>
        <a:bodyPr/>
        <a:lstStyle/>
        <a:p>
          <a:endParaRPr lang="en-US"/>
        </a:p>
      </dgm:t>
    </dgm:pt>
    <dgm:pt modelId="{4AA2CA62-B35A-C54F-91A2-FD508ADF898D}">
      <dgm:prSet phldrT="[Text]" custT="1"/>
      <dgm:spPr/>
      <dgm:t>
        <a:bodyPr/>
        <a:lstStyle/>
        <a:p>
          <a:r>
            <a:rPr lang="en-US" sz="2600" dirty="0" smtClean="0">
              <a:solidFill>
                <a:srgbClr val="FFFF00"/>
              </a:solidFill>
            </a:rPr>
            <a:t>Patient</a:t>
          </a:r>
          <a:endParaRPr lang="en-US" sz="2600" dirty="0">
            <a:solidFill>
              <a:srgbClr val="FFFF00"/>
            </a:solidFill>
          </a:endParaRPr>
        </a:p>
      </dgm:t>
    </dgm:pt>
    <dgm:pt modelId="{DA0835C5-E9C0-D24F-9F5E-DCAFA2E5A18E}" type="parTrans" cxnId="{FE7C6899-4D50-034C-BED0-0EC6B8AA3E88}">
      <dgm:prSet/>
      <dgm:spPr/>
      <dgm:t>
        <a:bodyPr/>
        <a:lstStyle/>
        <a:p>
          <a:endParaRPr lang="en-US"/>
        </a:p>
      </dgm:t>
    </dgm:pt>
    <dgm:pt modelId="{D0DCA36D-ED6F-B947-BF74-74331E22B6F0}" type="sibTrans" cxnId="{FE7C6899-4D50-034C-BED0-0EC6B8AA3E88}">
      <dgm:prSet/>
      <dgm:spPr/>
      <dgm:t>
        <a:bodyPr/>
        <a:lstStyle/>
        <a:p>
          <a:endParaRPr lang="en-US"/>
        </a:p>
      </dgm:t>
    </dgm:pt>
    <dgm:pt modelId="{86C53D89-7CFD-1842-BA55-301FE1BD3C8C}">
      <dgm:prSet/>
      <dgm:spPr/>
      <dgm:t>
        <a:bodyPr/>
        <a:lstStyle/>
        <a:p>
          <a:r>
            <a:rPr lang="en-US" dirty="0" smtClean="0">
              <a:solidFill>
                <a:srgbClr val="FFFF00"/>
              </a:solidFill>
            </a:rPr>
            <a:t>Patient</a:t>
          </a:r>
          <a:endParaRPr lang="en-US" dirty="0">
            <a:solidFill>
              <a:srgbClr val="FFFF00"/>
            </a:solidFill>
          </a:endParaRPr>
        </a:p>
      </dgm:t>
    </dgm:pt>
    <dgm:pt modelId="{327C120A-2018-744D-9C73-8AD1F5A71344}" type="parTrans" cxnId="{CFB5DA48-E2DB-9F4B-B170-90436E8974A1}">
      <dgm:prSet/>
      <dgm:spPr/>
      <dgm:t>
        <a:bodyPr/>
        <a:lstStyle/>
        <a:p>
          <a:endParaRPr lang="en-US"/>
        </a:p>
      </dgm:t>
    </dgm:pt>
    <dgm:pt modelId="{D4B13358-21CE-9643-9BB4-B765AF1B1FB0}" type="sibTrans" cxnId="{CFB5DA48-E2DB-9F4B-B170-90436E8974A1}">
      <dgm:prSet/>
      <dgm:spPr/>
      <dgm:t>
        <a:bodyPr/>
        <a:lstStyle/>
        <a:p>
          <a:endParaRPr lang="en-US"/>
        </a:p>
      </dgm:t>
    </dgm:pt>
    <dgm:pt modelId="{BB699153-91B2-DE47-BE33-A5993F9B5C51}">
      <dgm:prSet custT="1"/>
      <dgm:spPr/>
      <dgm:t>
        <a:bodyPr/>
        <a:lstStyle/>
        <a:p>
          <a:r>
            <a:rPr lang="en-US" sz="2600" dirty="0" smtClean="0">
              <a:solidFill>
                <a:srgbClr val="FFFF00"/>
              </a:solidFill>
            </a:rPr>
            <a:t>Patient</a:t>
          </a:r>
          <a:endParaRPr lang="en-US" sz="2600" dirty="0">
            <a:solidFill>
              <a:srgbClr val="FFFF00"/>
            </a:solidFill>
          </a:endParaRPr>
        </a:p>
      </dgm:t>
    </dgm:pt>
    <dgm:pt modelId="{D32F435A-537E-EF44-A598-FE2FCFC9FF63}" type="parTrans" cxnId="{77A328FB-74F7-D346-B333-32FB9E736018}">
      <dgm:prSet/>
      <dgm:spPr/>
      <dgm:t>
        <a:bodyPr/>
        <a:lstStyle/>
        <a:p>
          <a:endParaRPr lang="en-US"/>
        </a:p>
      </dgm:t>
    </dgm:pt>
    <dgm:pt modelId="{FBFF018A-A808-B249-B78A-7A85B964D458}" type="sibTrans" cxnId="{77A328FB-74F7-D346-B333-32FB9E736018}">
      <dgm:prSet/>
      <dgm:spPr/>
      <dgm:t>
        <a:bodyPr/>
        <a:lstStyle/>
        <a:p>
          <a:endParaRPr lang="en-US"/>
        </a:p>
      </dgm:t>
    </dgm:pt>
    <dgm:pt modelId="{A24ED505-2652-4348-99FB-5094D55063ED}" type="pres">
      <dgm:prSet presAssocID="{CCB13B62-6EBC-ED47-A94A-4A52C8811A0D}" presName="Name0" presStyleCnt="0">
        <dgm:presLayoutVars>
          <dgm:chMax val="1"/>
          <dgm:dir/>
          <dgm:animLvl val="ctr"/>
          <dgm:resizeHandles val="exact"/>
        </dgm:presLayoutVars>
      </dgm:prSet>
      <dgm:spPr/>
      <dgm:t>
        <a:bodyPr/>
        <a:lstStyle/>
        <a:p>
          <a:endParaRPr lang="en-US"/>
        </a:p>
      </dgm:t>
    </dgm:pt>
    <dgm:pt modelId="{985FA0A5-28AD-1940-86E7-8D6EB0392100}" type="pres">
      <dgm:prSet presAssocID="{7BA060F8-F556-6B4E-A49A-9BBE35C11D6D}" presName="centerShape" presStyleLbl="node0" presStyleIdx="0" presStyleCnt="1" custScaleX="163122" custScaleY="158591"/>
      <dgm:spPr/>
      <dgm:t>
        <a:bodyPr/>
        <a:lstStyle/>
        <a:p>
          <a:endParaRPr lang="en-US"/>
        </a:p>
      </dgm:t>
    </dgm:pt>
    <dgm:pt modelId="{815D611A-0840-F143-A599-DC12AD584E32}" type="pres">
      <dgm:prSet presAssocID="{02C9AF3F-22A7-1D4E-9AE5-3062B0F16B98}" presName="parTrans" presStyleLbl="sibTrans2D1" presStyleIdx="0" presStyleCnt="6"/>
      <dgm:spPr/>
      <dgm:t>
        <a:bodyPr/>
        <a:lstStyle/>
        <a:p>
          <a:endParaRPr lang="en-US"/>
        </a:p>
      </dgm:t>
    </dgm:pt>
    <dgm:pt modelId="{4CD52183-F488-C443-810D-94CA4C94843B}" type="pres">
      <dgm:prSet presAssocID="{02C9AF3F-22A7-1D4E-9AE5-3062B0F16B98}" presName="connectorText" presStyleLbl="sibTrans2D1" presStyleIdx="0" presStyleCnt="6"/>
      <dgm:spPr/>
      <dgm:t>
        <a:bodyPr/>
        <a:lstStyle/>
        <a:p>
          <a:endParaRPr lang="en-US"/>
        </a:p>
      </dgm:t>
    </dgm:pt>
    <dgm:pt modelId="{EC269AC6-6C21-804F-9B29-EC031B8FFBE0}" type="pres">
      <dgm:prSet presAssocID="{78CD2251-9592-794C-8389-6B2765E31B8E}" presName="node" presStyleLbl="node1" presStyleIdx="0" presStyleCnt="6" custScaleX="91397" custScaleY="78729" custRadScaleRad="107660" custRadScaleInc="-78969">
        <dgm:presLayoutVars>
          <dgm:bulletEnabled val="1"/>
        </dgm:presLayoutVars>
      </dgm:prSet>
      <dgm:spPr/>
      <dgm:t>
        <a:bodyPr/>
        <a:lstStyle/>
        <a:p>
          <a:endParaRPr lang="en-US"/>
        </a:p>
      </dgm:t>
    </dgm:pt>
    <dgm:pt modelId="{4FF8417F-9877-7B49-8340-9CA8C145C04C}" type="pres">
      <dgm:prSet presAssocID="{327C120A-2018-744D-9C73-8AD1F5A71344}" presName="parTrans" presStyleLbl="sibTrans2D1" presStyleIdx="1" presStyleCnt="6"/>
      <dgm:spPr/>
      <dgm:t>
        <a:bodyPr/>
        <a:lstStyle/>
        <a:p>
          <a:endParaRPr lang="en-US"/>
        </a:p>
      </dgm:t>
    </dgm:pt>
    <dgm:pt modelId="{F574D45E-9DDF-8440-A44A-CC21292AA4AA}" type="pres">
      <dgm:prSet presAssocID="{327C120A-2018-744D-9C73-8AD1F5A71344}" presName="connectorText" presStyleLbl="sibTrans2D1" presStyleIdx="1" presStyleCnt="6"/>
      <dgm:spPr/>
      <dgm:t>
        <a:bodyPr/>
        <a:lstStyle/>
        <a:p>
          <a:endParaRPr lang="en-US"/>
        </a:p>
      </dgm:t>
    </dgm:pt>
    <dgm:pt modelId="{C1F59177-ECF5-9A46-AC43-1193E162FADA}" type="pres">
      <dgm:prSet presAssocID="{86C53D89-7CFD-1842-BA55-301FE1BD3C8C}" presName="node" presStyleLbl="node1" presStyleIdx="1" presStyleCnt="6" custRadScaleRad="133387" custRadScaleInc="-48423">
        <dgm:presLayoutVars>
          <dgm:bulletEnabled val="1"/>
        </dgm:presLayoutVars>
      </dgm:prSet>
      <dgm:spPr/>
      <dgm:t>
        <a:bodyPr/>
        <a:lstStyle/>
        <a:p>
          <a:endParaRPr lang="en-US"/>
        </a:p>
      </dgm:t>
    </dgm:pt>
    <dgm:pt modelId="{19FFF5C6-17B4-3942-8B9C-6A2E607B7BFA}" type="pres">
      <dgm:prSet presAssocID="{D32F435A-537E-EF44-A598-FE2FCFC9FF63}" presName="parTrans" presStyleLbl="sibTrans2D1" presStyleIdx="2" presStyleCnt="6"/>
      <dgm:spPr/>
      <dgm:t>
        <a:bodyPr/>
        <a:lstStyle/>
        <a:p>
          <a:endParaRPr lang="en-US"/>
        </a:p>
      </dgm:t>
    </dgm:pt>
    <dgm:pt modelId="{F30CC7E9-A1D1-4E44-8299-C4607ED23892}" type="pres">
      <dgm:prSet presAssocID="{D32F435A-537E-EF44-A598-FE2FCFC9FF63}" presName="connectorText" presStyleLbl="sibTrans2D1" presStyleIdx="2" presStyleCnt="6"/>
      <dgm:spPr/>
      <dgm:t>
        <a:bodyPr/>
        <a:lstStyle/>
        <a:p>
          <a:endParaRPr lang="en-US"/>
        </a:p>
      </dgm:t>
    </dgm:pt>
    <dgm:pt modelId="{BA57C159-37B5-A84E-B09A-9DFC46A2EC98}" type="pres">
      <dgm:prSet presAssocID="{BB699153-91B2-DE47-BE33-A5993F9B5C51}" presName="node" presStyleLbl="node1" presStyleIdx="2" presStyleCnt="6" custScaleX="122537" custScaleY="122547" custRadScaleRad="141248" custRadScaleInc="-39014">
        <dgm:presLayoutVars>
          <dgm:bulletEnabled val="1"/>
        </dgm:presLayoutVars>
      </dgm:prSet>
      <dgm:spPr/>
      <dgm:t>
        <a:bodyPr/>
        <a:lstStyle/>
        <a:p>
          <a:endParaRPr lang="en-US"/>
        </a:p>
      </dgm:t>
    </dgm:pt>
    <dgm:pt modelId="{485B5B89-FBEF-2146-A2F6-F258F70EAB5A}" type="pres">
      <dgm:prSet presAssocID="{A0264321-D709-9849-8E06-A1DF601A8355}" presName="parTrans" presStyleLbl="sibTrans2D1" presStyleIdx="3" presStyleCnt="6"/>
      <dgm:spPr/>
      <dgm:t>
        <a:bodyPr/>
        <a:lstStyle/>
        <a:p>
          <a:endParaRPr lang="en-US"/>
        </a:p>
      </dgm:t>
    </dgm:pt>
    <dgm:pt modelId="{FDE56803-100D-EB49-8930-A84EBC90F512}" type="pres">
      <dgm:prSet presAssocID="{A0264321-D709-9849-8E06-A1DF601A8355}" presName="connectorText" presStyleLbl="sibTrans2D1" presStyleIdx="3" presStyleCnt="6"/>
      <dgm:spPr/>
      <dgm:t>
        <a:bodyPr/>
        <a:lstStyle/>
        <a:p>
          <a:endParaRPr lang="en-US"/>
        </a:p>
      </dgm:t>
    </dgm:pt>
    <dgm:pt modelId="{245C1A9D-8AFF-1645-955B-AE5EB6AC021E}" type="pres">
      <dgm:prSet presAssocID="{398FB362-9293-984F-B182-EE3314FD4584}" presName="node" presStyleLbl="node1" presStyleIdx="3" presStyleCnt="6" custScaleX="77612" custScaleY="74134" custRadScaleRad="106606" custRadScaleInc="-2750">
        <dgm:presLayoutVars>
          <dgm:bulletEnabled val="1"/>
        </dgm:presLayoutVars>
      </dgm:prSet>
      <dgm:spPr/>
      <dgm:t>
        <a:bodyPr/>
        <a:lstStyle/>
        <a:p>
          <a:endParaRPr lang="en-US"/>
        </a:p>
      </dgm:t>
    </dgm:pt>
    <dgm:pt modelId="{DFB1991B-5878-6840-B634-7D12CAB5C863}" type="pres">
      <dgm:prSet presAssocID="{4280F55C-BBB6-A648-884A-E5EA42038744}" presName="parTrans" presStyleLbl="sibTrans2D1" presStyleIdx="4" presStyleCnt="6"/>
      <dgm:spPr/>
      <dgm:t>
        <a:bodyPr/>
        <a:lstStyle/>
        <a:p>
          <a:endParaRPr lang="en-US"/>
        </a:p>
      </dgm:t>
    </dgm:pt>
    <dgm:pt modelId="{137AA607-33D9-B340-98C8-4A5B06059779}" type="pres">
      <dgm:prSet presAssocID="{4280F55C-BBB6-A648-884A-E5EA42038744}" presName="connectorText" presStyleLbl="sibTrans2D1" presStyleIdx="4" presStyleCnt="6"/>
      <dgm:spPr/>
      <dgm:t>
        <a:bodyPr/>
        <a:lstStyle/>
        <a:p>
          <a:endParaRPr lang="en-US"/>
        </a:p>
      </dgm:t>
    </dgm:pt>
    <dgm:pt modelId="{CDA6057E-E568-1C4F-99D8-183781706EB9}" type="pres">
      <dgm:prSet presAssocID="{70BEB58B-1EA8-D349-A5FF-511FD0E3ED9E}" presName="node" presStyleLbl="node1" presStyleIdx="4" presStyleCnt="6" custRadScaleRad="169915" custRadScaleInc="10010">
        <dgm:presLayoutVars>
          <dgm:bulletEnabled val="1"/>
        </dgm:presLayoutVars>
      </dgm:prSet>
      <dgm:spPr/>
      <dgm:t>
        <a:bodyPr/>
        <a:lstStyle/>
        <a:p>
          <a:endParaRPr lang="en-US"/>
        </a:p>
      </dgm:t>
    </dgm:pt>
    <dgm:pt modelId="{CBED082C-C9CD-6D4B-BE59-1FD4A47BF2C7}" type="pres">
      <dgm:prSet presAssocID="{DA0835C5-E9C0-D24F-9F5E-DCAFA2E5A18E}" presName="parTrans" presStyleLbl="sibTrans2D1" presStyleIdx="5" presStyleCnt="6"/>
      <dgm:spPr/>
      <dgm:t>
        <a:bodyPr/>
        <a:lstStyle/>
        <a:p>
          <a:endParaRPr lang="en-US"/>
        </a:p>
      </dgm:t>
    </dgm:pt>
    <dgm:pt modelId="{0DA7B6F1-7233-7640-8657-72FF873F3EC3}" type="pres">
      <dgm:prSet presAssocID="{DA0835C5-E9C0-D24F-9F5E-DCAFA2E5A18E}" presName="connectorText" presStyleLbl="sibTrans2D1" presStyleIdx="5" presStyleCnt="6"/>
      <dgm:spPr/>
      <dgm:t>
        <a:bodyPr/>
        <a:lstStyle/>
        <a:p>
          <a:endParaRPr lang="en-US"/>
        </a:p>
      </dgm:t>
    </dgm:pt>
    <dgm:pt modelId="{61FDA060-20C2-964B-8155-93E076C2C8DD}" type="pres">
      <dgm:prSet presAssocID="{4AA2CA62-B35A-C54F-91A2-FD508ADF898D}" presName="node" presStyleLbl="node1" presStyleIdx="5" presStyleCnt="6" custRadScaleRad="162167" custRadScaleInc="-30012">
        <dgm:presLayoutVars>
          <dgm:bulletEnabled val="1"/>
        </dgm:presLayoutVars>
      </dgm:prSet>
      <dgm:spPr/>
      <dgm:t>
        <a:bodyPr/>
        <a:lstStyle/>
        <a:p>
          <a:endParaRPr lang="en-US"/>
        </a:p>
      </dgm:t>
    </dgm:pt>
  </dgm:ptLst>
  <dgm:cxnLst>
    <dgm:cxn modelId="{F047408C-EAB2-BF45-B7D7-D94BC7038AEA}" srcId="{7BA060F8-F556-6B4E-A49A-9BBE35C11D6D}" destId="{70BEB58B-1EA8-D349-A5FF-511FD0E3ED9E}" srcOrd="4" destOrd="0" parTransId="{4280F55C-BBB6-A648-884A-E5EA42038744}" sibTransId="{BF63BEC8-11BB-974E-8F2A-818D92CAC668}"/>
    <dgm:cxn modelId="{E4322A99-3E25-EC4A-BCBE-889771EB5D02}" type="presOf" srcId="{70BEB58B-1EA8-D349-A5FF-511FD0E3ED9E}" destId="{CDA6057E-E568-1C4F-99D8-183781706EB9}" srcOrd="0" destOrd="0" presId="urn:microsoft.com/office/officeart/2005/8/layout/radial5"/>
    <dgm:cxn modelId="{DFACFC55-A423-C646-847F-9B128B8FFB3C}" srcId="{7BA060F8-F556-6B4E-A49A-9BBE35C11D6D}" destId="{398FB362-9293-984F-B182-EE3314FD4584}" srcOrd="3" destOrd="0" parTransId="{A0264321-D709-9849-8E06-A1DF601A8355}" sibTransId="{5B27B016-CE97-554C-864D-021DFFB9D107}"/>
    <dgm:cxn modelId="{A85BE780-A413-0C4D-9E29-7CBEA475C4BB}" type="presOf" srcId="{DA0835C5-E9C0-D24F-9F5E-DCAFA2E5A18E}" destId="{CBED082C-C9CD-6D4B-BE59-1FD4A47BF2C7}" srcOrd="0" destOrd="0" presId="urn:microsoft.com/office/officeart/2005/8/layout/radial5"/>
    <dgm:cxn modelId="{BB0F7DDC-C388-1F4B-82EA-0E0B260BB351}" type="presOf" srcId="{7BA060F8-F556-6B4E-A49A-9BBE35C11D6D}" destId="{985FA0A5-28AD-1940-86E7-8D6EB0392100}" srcOrd="0" destOrd="0" presId="urn:microsoft.com/office/officeart/2005/8/layout/radial5"/>
    <dgm:cxn modelId="{939B950E-60BE-DF47-8043-36DC5E3CE2DD}" type="presOf" srcId="{327C120A-2018-744D-9C73-8AD1F5A71344}" destId="{F574D45E-9DDF-8440-A44A-CC21292AA4AA}" srcOrd="1" destOrd="0" presId="urn:microsoft.com/office/officeart/2005/8/layout/radial5"/>
    <dgm:cxn modelId="{A07AB66B-6AC9-A746-97F1-EC7E38A8D6CB}" type="presOf" srcId="{A0264321-D709-9849-8E06-A1DF601A8355}" destId="{FDE56803-100D-EB49-8930-A84EBC90F512}" srcOrd="1" destOrd="0" presId="urn:microsoft.com/office/officeart/2005/8/layout/radial5"/>
    <dgm:cxn modelId="{0C098CCF-EF0A-254C-BC21-B27BF941880B}" type="presOf" srcId="{BB699153-91B2-DE47-BE33-A5993F9B5C51}" destId="{BA57C159-37B5-A84E-B09A-9DFC46A2EC98}" srcOrd="0" destOrd="0" presId="urn:microsoft.com/office/officeart/2005/8/layout/radial5"/>
    <dgm:cxn modelId="{8F06B1D2-9F01-E243-84DA-0BEBF552864F}" type="presOf" srcId="{86C53D89-7CFD-1842-BA55-301FE1BD3C8C}" destId="{C1F59177-ECF5-9A46-AC43-1193E162FADA}" srcOrd="0" destOrd="0" presId="urn:microsoft.com/office/officeart/2005/8/layout/radial5"/>
    <dgm:cxn modelId="{EB29F9DB-B8E4-7C4B-BDE5-7DAFA9955946}" type="presOf" srcId="{A0264321-D709-9849-8E06-A1DF601A8355}" destId="{485B5B89-FBEF-2146-A2F6-F258F70EAB5A}" srcOrd="0" destOrd="0" presId="urn:microsoft.com/office/officeart/2005/8/layout/radial5"/>
    <dgm:cxn modelId="{8BAE9152-3C53-E743-ADC1-C4B345203043}" type="presOf" srcId="{4280F55C-BBB6-A648-884A-E5EA42038744}" destId="{DFB1991B-5878-6840-B634-7D12CAB5C863}" srcOrd="0" destOrd="0" presId="urn:microsoft.com/office/officeart/2005/8/layout/radial5"/>
    <dgm:cxn modelId="{28C486D2-2B00-A945-A630-BB72F67E5EC9}" type="presOf" srcId="{327C120A-2018-744D-9C73-8AD1F5A71344}" destId="{4FF8417F-9877-7B49-8340-9CA8C145C04C}" srcOrd="0" destOrd="0" presId="urn:microsoft.com/office/officeart/2005/8/layout/radial5"/>
    <dgm:cxn modelId="{ADE0586A-8DCF-834E-BC76-DBC8725D7A1D}" type="presOf" srcId="{398FB362-9293-984F-B182-EE3314FD4584}" destId="{245C1A9D-8AFF-1645-955B-AE5EB6AC021E}" srcOrd="0" destOrd="0" presId="urn:microsoft.com/office/officeart/2005/8/layout/radial5"/>
    <dgm:cxn modelId="{510883D9-6867-9649-9B7A-373DA2400969}" type="presOf" srcId="{D32F435A-537E-EF44-A598-FE2FCFC9FF63}" destId="{F30CC7E9-A1D1-4E44-8299-C4607ED23892}" srcOrd="1" destOrd="0" presId="urn:microsoft.com/office/officeart/2005/8/layout/radial5"/>
    <dgm:cxn modelId="{DCC6B3D1-C4F0-924D-A6E5-32988DA51F2B}" srcId="{7BA060F8-F556-6B4E-A49A-9BBE35C11D6D}" destId="{78CD2251-9592-794C-8389-6B2765E31B8E}" srcOrd="0" destOrd="0" parTransId="{02C9AF3F-22A7-1D4E-9AE5-3062B0F16B98}" sibTransId="{EB6BDBA4-7245-0945-81AF-59D4DCD9871E}"/>
    <dgm:cxn modelId="{77A328FB-74F7-D346-B333-32FB9E736018}" srcId="{7BA060F8-F556-6B4E-A49A-9BBE35C11D6D}" destId="{BB699153-91B2-DE47-BE33-A5993F9B5C51}" srcOrd="2" destOrd="0" parTransId="{D32F435A-537E-EF44-A598-FE2FCFC9FF63}" sibTransId="{FBFF018A-A808-B249-B78A-7A85B964D458}"/>
    <dgm:cxn modelId="{FE7C6899-4D50-034C-BED0-0EC6B8AA3E88}" srcId="{7BA060F8-F556-6B4E-A49A-9BBE35C11D6D}" destId="{4AA2CA62-B35A-C54F-91A2-FD508ADF898D}" srcOrd="5" destOrd="0" parTransId="{DA0835C5-E9C0-D24F-9F5E-DCAFA2E5A18E}" sibTransId="{D0DCA36D-ED6F-B947-BF74-74331E22B6F0}"/>
    <dgm:cxn modelId="{DA603D97-D3E3-EC49-A3C7-A36119ADE5E0}" type="presOf" srcId="{4AA2CA62-B35A-C54F-91A2-FD508ADF898D}" destId="{61FDA060-20C2-964B-8155-93E076C2C8DD}" srcOrd="0" destOrd="0" presId="urn:microsoft.com/office/officeart/2005/8/layout/radial5"/>
    <dgm:cxn modelId="{DE3B3B60-4BAF-9E48-806D-470ADE755DE5}" srcId="{CCB13B62-6EBC-ED47-A94A-4A52C8811A0D}" destId="{7BA060F8-F556-6B4E-A49A-9BBE35C11D6D}" srcOrd="0" destOrd="0" parTransId="{156B10C4-5E8A-BA4B-80AC-B7B0513B6D96}" sibTransId="{B6CA1975-913D-9548-82AA-72088915F723}"/>
    <dgm:cxn modelId="{76368F23-84FE-5649-BB4A-240FC10B7544}" type="presOf" srcId="{4280F55C-BBB6-A648-884A-E5EA42038744}" destId="{137AA607-33D9-B340-98C8-4A5B06059779}" srcOrd="1" destOrd="0" presId="urn:microsoft.com/office/officeart/2005/8/layout/radial5"/>
    <dgm:cxn modelId="{427F8FD3-F777-2A47-8AAA-EED213A5F04C}" type="presOf" srcId="{02C9AF3F-22A7-1D4E-9AE5-3062B0F16B98}" destId="{815D611A-0840-F143-A599-DC12AD584E32}" srcOrd="0" destOrd="0" presId="urn:microsoft.com/office/officeart/2005/8/layout/radial5"/>
    <dgm:cxn modelId="{CFB5DA48-E2DB-9F4B-B170-90436E8974A1}" srcId="{7BA060F8-F556-6B4E-A49A-9BBE35C11D6D}" destId="{86C53D89-7CFD-1842-BA55-301FE1BD3C8C}" srcOrd="1" destOrd="0" parTransId="{327C120A-2018-744D-9C73-8AD1F5A71344}" sibTransId="{D4B13358-21CE-9643-9BB4-B765AF1B1FB0}"/>
    <dgm:cxn modelId="{CD53D66D-B9D3-0C47-B2A6-9F51A208CCC7}" type="presOf" srcId="{CCB13B62-6EBC-ED47-A94A-4A52C8811A0D}" destId="{A24ED505-2652-4348-99FB-5094D55063ED}" srcOrd="0" destOrd="0" presId="urn:microsoft.com/office/officeart/2005/8/layout/radial5"/>
    <dgm:cxn modelId="{88DDF3CD-5D2C-5E40-BDEA-73140681CEE8}" type="presOf" srcId="{DA0835C5-E9C0-D24F-9F5E-DCAFA2E5A18E}" destId="{0DA7B6F1-7233-7640-8657-72FF873F3EC3}" srcOrd="1" destOrd="0" presId="urn:microsoft.com/office/officeart/2005/8/layout/radial5"/>
    <dgm:cxn modelId="{8357E83A-0988-9647-87C5-FE6776B3FDAB}" type="presOf" srcId="{D32F435A-537E-EF44-A598-FE2FCFC9FF63}" destId="{19FFF5C6-17B4-3942-8B9C-6A2E607B7BFA}" srcOrd="0" destOrd="0" presId="urn:microsoft.com/office/officeart/2005/8/layout/radial5"/>
    <dgm:cxn modelId="{F7702E91-F2C2-B242-8A29-37F4FBB5419F}" type="presOf" srcId="{02C9AF3F-22A7-1D4E-9AE5-3062B0F16B98}" destId="{4CD52183-F488-C443-810D-94CA4C94843B}" srcOrd="1" destOrd="0" presId="urn:microsoft.com/office/officeart/2005/8/layout/radial5"/>
    <dgm:cxn modelId="{139C7A57-699E-6C4C-B6D6-09D9CF56B14F}" type="presOf" srcId="{78CD2251-9592-794C-8389-6B2765E31B8E}" destId="{EC269AC6-6C21-804F-9B29-EC031B8FFBE0}" srcOrd="0" destOrd="0" presId="urn:microsoft.com/office/officeart/2005/8/layout/radial5"/>
    <dgm:cxn modelId="{4901C321-FE61-6E46-BE40-A624DB121F10}" type="presParOf" srcId="{A24ED505-2652-4348-99FB-5094D55063ED}" destId="{985FA0A5-28AD-1940-86E7-8D6EB0392100}" srcOrd="0" destOrd="0" presId="urn:microsoft.com/office/officeart/2005/8/layout/radial5"/>
    <dgm:cxn modelId="{58FB571C-E54F-D445-9E74-AD818829F8BB}" type="presParOf" srcId="{A24ED505-2652-4348-99FB-5094D55063ED}" destId="{815D611A-0840-F143-A599-DC12AD584E32}" srcOrd="1" destOrd="0" presId="urn:microsoft.com/office/officeart/2005/8/layout/radial5"/>
    <dgm:cxn modelId="{2D81AFEF-A649-4946-9252-E11EA1E5C961}" type="presParOf" srcId="{815D611A-0840-F143-A599-DC12AD584E32}" destId="{4CD52183-F488-C443-810D-94CA4C94843B}" srcOrd="0" destOrd="0" presId="urn:microsoft.com/office/officeart/2005/8/layout/radial5"/>
    <dgm:cxn modelId="{F10FE1A3-3591-FA46-AC9D-589DA16AAAB9}" type="presParOf" srcId="{A24ED505-2652-4348-99FB-5094D55063ED}" destId="{EC269AC6-6C21-804F-9B29-EC031B8FFBE0}" srcOrd="2" destOrd="0" presId="urn:microsoft.com/office/officeart/2005/8/layout/radial5"/>
    <dgm:cxn modelId="{E0597DFE-20EB-E748-9F19-FBFC8E6D20DF}" type="presParOf" srcId="{A24ED505-2652-4348-99FB-5094D55063ED}" destId="{4FF8417F-9877-7B49-8340-9CA8C145C04C}" srcOrd="3" destOrd="0" presId="urn:microsoft.com/office/officeart/2005/8/layout/radial5"/>
    <dgm:cxn modelId="{3ECA2995-12E0-7B43-AC99-97B14B58241C}" type="presParOf" srcId="{4FF8417F-9877-7B49-8340-9CA8C145C04C}" destId="{F574D45E-9DDF-8440-A44A-CC21292AA4AA}" srcOrd="0" destOrd="0" presId="urn:microsoft.com/office/officeart/2005/8/layout/radial5"/>
    <dgm:cxn modelId="{4BDBEE97-507D-CC40-A0E5-B5CDFCD3355C}" type="presParOf" srcId="{A24ED505-2652-4348-99FB-5094D55063ED}" destId="{C1F59177-ECF5-9A46-AC43-1193E162FADA}" srcOrd="4" destOrd="0" presId="urn:microsoft.com/office/officeart/2005/8/layout/radial5"/>
    <dgm:cxn modelId="{21776956-BD6E-E84A-A3A6-AF5BFDF62AEF}" type="presParOf" srcId="{A24ED505-2652-4348-99FB-5094D55063ED}" destId="{19FFF5C6-17B4-3942-8B9C-6A2E607B7BFA}" srcOrd="5" destOrd="0" presId="urn:microsoft.com/office/officeart/2005/8/layout/radial5"/>
    <dgm:cxn modelId="{5D72E30E-7371-5145-AA45-D039D453DD6A}" type="presParOf" srcId="{19FFF5C6-17B4-3942-8B9C-6A2E607B7BFA}" destId="{F30CC7E9-A1D1-4E44-8299-C4607ED23892}" srcOrd="0" destOrd="0" presId="urn:microsoft.com/office/officeart/2005/8/layout/radial5"/>
    <dgm:cxn modelId="{2F5A2D52-BF70-B54D-962D-43F135DF85E3}" type="presParOf" srcId="{A24ED505-2652-4348-99FB-5094D55063ED}" destId="{BA57C159-37B5-A84E-B09A-9DFC46A2EC98}" srcOrd="6" destOrd="0" presId="urn:microsoft.com/office/officeart/2005/8/layout/radial5"/>
    <dgm:cxn modelId="{75A3324D-A46F-9D4F-BBDF-F3ADAE4A033A}" type="presParOf" srcId="{A24ED505-2652-4348-99FB-5094D55063ED}" destId="{485B5B89-FBEF-2146-A2F6-F258F70EAB5A}" srcOrd="7" destOrd="0" presId="urn:microsoft.com/office/officeart/2005/8/layout/radial5"/>
    <dgm:cxn modelId="{7372811F-CA30-154B-960E-A363D7F03DCB}" type="presParOf" srcId="{485B5B89-FBEF-2146-A2F6-F258F70EAB5A}" destId="{FDE56803-100D-EB49-8930-A84EBC90F512}" srcOrd="0" destOrd="0" presId="urn:microsoft.com/office/officeart/2005/8/layout/radial5"/>
    <dgm:cxn modelId="{FD1EC706-3E13-ED4F-AADC-80855BD2B975}" type="presParOf" srcId="{A24ED505-2652-4348-99FB-5094D55063ED}" destId="{245C1A9D-8AFF-1645-955B-AE5EB6AC021E}" srcOrd="8" destOrd="0" presId="urn:microsoft.com/office/officeart/2005/8/layout/radial5"/>
    <dgm:cxn modelId="{079B8430-F445-0C4C-8C69-2D92E5D8F336}" type="presParOf" srcId="{A24ED505-2652-4348-99FB-5094D55063ED}" destId="{DFB1991B-5878-6840-B634-7D12CAB5C863}" srcOrd="9" destOrd="0" presId="urn:microsoft.com/office/officeart/2005/8/layout/radial5"/>
    <dgm:cxn modelId="{6AEF83C6-4344-664C-8ED2-F019EC8AFA21}" type="presParOf" srcId="{DFB1991B-5878-6840-B634-7D12CAB5C863}" destId="{137AA607-33D9-B340-98C8-4A5B06059779}" srcOrd="0" destOrd="0" presId="urn:microsoft.com/office/officeart/2005/8/layout/radial5"/>
    <dgm:cxn modelId="{6D2FBD07-AC24-7F4D-916B-3C3C68BA3D86}" type="presParOf" srcId="{A24ED505-2652-4348-99FB-5094D55063ED}" destId="{CDA6057E-E568-1C4F-99D8-183781706EB9}" srcOrd="10" destOrd="0" presId="urn:microsoft.com/office/officeart/2005/8/layout/radial5"/>
    <dgm:cxn modelId="{7802C885-2EE5-B748-A5E9-4F31BF0D5D85}" type="presParOf" srcId="{A24ED505-2652-4348-99FB-5094D55063ED}" destId="{CBED082C-C9CD-6D4B-BE59-1FD4A47BF2C7}" srcOrd="11" destOrd="0" presId="urn:microsoft.com/office/officeart/2005/8/layout/radial5"/>
    <dgm:cxn modelId="{79D3ED7D-FFD7-F245-A6C4-F1342F81DCD4}" type="presParOf" srcId="{CBED082C-C9CD-6D4B-BE59-1FD4A47BF2C7}" destId="{0DA7B6F1-7233-7640-8657-72FF873F3EC3}" srcOrd="0" destOrd="0" presId="urn:microsoft.com/office/officeart/2005/8/layout/radial5"/>
    <dgm:cxn modelId="{DE543729-AE99-9D4A-9D2E-B6196BB9E075}" type="presParOf" srcId="{A24ED505-2652-4348-99FB-5094D55063ED}" destId="{61FDA060-20C2-964B-8155-93E076C2C8DD}"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496E9-686F-944C-B056-6EA1F7C89B6D}">
      <dsp:nvSpPr>
        <dsp:cNvPr id="0" name=""/>
        <dsp:cNvSpPr/>
      </dsp:nvSpPr>
      <dsp:spPr>
        <a:xfrm>
          <a:off x="1029" y="772024"/>
          <a:ext cx="2196135" cy="1317681"/>
        </a:xfrm>
        <a:prstGeom prst="roundRect">
          <a:avLst>
            <a:gd name="adj" fmla="val 10000"/>
          </a:avLst>
        </a:prstGeom>
        <a:gradFill rotWithShape="0">
          <a:gsLst>
            <a:gs pos="0">
              <a:srgbClr val="03D4A8"/>
            </a:gs>
            <a:gs pos="25000">
              <a:srgbClr val="21D6E0"/>
            </a:gs>
            <a:gs pos="75000">
              <a:srgbClr val="0087E6"/>
            </a:gs>
            <a:gs pos="100000">
              <a:srgbClr val="005CBF"/>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smtClean="0">
              <a:solidFill>
                <a:schemeClr val="tx1"/>
              </a:solidFill>
            </a:rPr>
            <a:t>Phase II</a:t>
          </a:r>
          <a:endParaRPr lang="en-US" sz="3500" b="1" kern="1200" dirty="0">
            <a:solidFill>
              <a:schemeClr val="tx1"/>
            </a:solidFill>
          </a:endParaRPr>
        </a:p>
      </dsp:txBody>
      <dsp:txXfrm>
        <a:off x="39623" y="810618"/>
        <a:ext cx="2118947" cy="1240493"/>
      </dsp:txXfrm>
    </dsp:sp>
    <dsp:sp modelId="{490C7E39-18F5-A249-BA4D-A6CEE0C886F4}">
      <dsp:nvSpPr>
        <dsp:cNvPr id="0" name=""/>
        <dsp:cNvSpPr/>
      </dsp:nvSpPr>
      <dsp:spPr>
        <a:xfrm rot="21543758">
          <a:off x="2417004" y="1133167"/>
          <a:ext cx="466187" cy="544641"/>
        </a:xfrm>
        <a:prstGeom prst="rightArrow">
          <a:avLst>
            <a:gd name="adj1" fmla="val 60000"/>
            <a:gd name="adj2" fmla="val 50000"/>
          </a:avLst>
        </a:prstGeom>
        <a:solidFill>
          <a:srgbClr val="FFFF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417013" y="1243239"/>
        <a:ext cx="326331" cy="326785"/>
      </dsp:txXfrm>
    </dsp:sp>
    <dsp:sp modelId="{64A784D8-DF26-1044-B162-C22318B61D13}">
      <dsp:nvSpPr>
        <dsp:cNvPr id="0" name=""/>
        <dsp:cNvSpPr/>
      </dsp:nvSpPr>
      <dsp:spPr>
        <a:xfrm>
          <a:off x="3076646" y="721702"/>
          <a:ext cx="2196135" cy="1317681"/>
        </a:xfrm>
        <a:prstGeom prst="roundRect">
          <a:avLst>
            <a:gd name="adj" fmla="val 10000"/>
          </a:avLst>
        </a:prstGeom>
        <a:gradFill rotWithShape="0">
          <a:gsLst>
            <a:gs pos="0">
              <a:srgbClr val="03D4A8"/>
            </a:gs>
            <a:gs pos="25000">
              <a:srgbClr val="21D6E0"/>
            </a:gs>
            <a:gs pos="75000">
              <a:srgbClr val="0087E6"/>
            </a:gs>
            <a:gs pos="100000">
              <a:srgbClr val="005CBF"/>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b="1" kern="1200" dirty="0" smtClean="0">
              <a:solidFill>
                <a:schemeClr val="tx1"/>
              </a:solidFill>
            </a:rPr>
            <a:t>Phase III</a:t>
          </a:r>
          <a:endParaRPr lang="en-US" sz="3500" b="1" kern="1200" dirty="0">
            <a:solidFill>
              <a:schemeClr val="tx1"/>
            </a:solidFill>
          </a:endParaRPr>
        </a:p>
      </dsp:txBody>
      <dsp:txXfrm>
        <a:off x="3115240" y="760296"/>
        <a:ext cx="2118947" cy="12404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FA0A5-28AD-1940-86E7-8D6EB0392100}">
      <dsp:nvSpPr>
        <dsp:cNvPr id="0" name=""/>
        <dsp:cNvSpPr/>
      </dsp:nvSpPr>
      <dsp:spPr>
        <a:xfrm>
          <a:off x="2744806" y="1760908"/>
          <a:ext cx="2562937" cy="249174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rgbClr val="FFFF00"/>
              </a:solidFill>
            </a:rPr>
            <a:t>Counseling Call Center</a:t>
          </a:r>
        </a:p>
        <a:p>
          <a:pPr lvl="0" algn="ctr" defTabSz="1155700">
            <a:lnSpc>
              <a:spcPct val="90000"/>
            </a:lnSpc>
            <a:spcBef>
              <a:spcPct val="0"/>
            </a:spcBef>
            <a:spcAft>
              <a:spcPct val="35000"/>
            </a:spcAft>
          </a:pPr>
          <a:r>
            <a:rPr lang="en-US" sz="2600" kern="1200" dirty="0" smtClean="0">
              <a:solidFill>
                <a:srgbClr val="FFFF00"/>
              </a:solidFill>
            </a:rPr>
            <a:t>UC San Diego</a:t>
          </a:r>
          <a:endParaRPr lang="en-US" sz="2600" kern="1200" dirty="0">
            <a:solidFill>
              <a:srgbClr val="FFFF00"/>
            </a:solidFill>
          </a:endParaRPr>
        </a:p>
      </dsp:txBody>
      <dsp:txXfrm>
        <a:off x="3120139" y="2125816"/>
        <a:ext cx="1812271" cy="1761931"/>
      </dsp:txXfrm>
    </dsp:sp>
    <dsp:sp modelId="{815D611A-0840-F143-A599-DC12AD584E32}">
      <dsp:nvSpPr>
        <dsp:cNvPr id="0" name=""/>
        <dsp:cNvSpPr/>
      </dsp:nvSpPr>
      <dsp:spPr>
        <a:xfrm rot="14778558">
          <a:off x="3300791" y="1378680"/>
          <a:ext cx="256619" cy="534200"/>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3354750" y="1520769"/>
        <a:ext cx="179633" cy="320520"/>
      </dsp:txXfrm>
    </dsp:sp>
    <dsp:sp modelId="{EC269AC6-6C21-804F-9B29-EC031B8FFBE0}">
      <dsp:nvSpPr>
        <dsp:cNvPr id="0" name=""/>
        <dsp:cNvSpPr/>
      </dsp:nvSpPr>
      <dsp:spPr>
        <a:xfrm>
          <a:off x="2357054" y="220408"/>
          <a:ext cx="1436010" cy="123697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00"/>
              </a:solidFill>
            </a:rPr>
            <a:t>Patient</a:t>
          </a:r>
          <a:endParaRPr lang="en-US" sz="2200" kern="1200" dirty="0">
            <a:solidFill>
              <a:srgbClr val="FFFF00"/>
            </a:solidFill>
          </a:endParaRPr>
        </a:p>
      </dsp:txBody>
      <dsp:txXfrm>
        <a:off x="2567353" y="401559"/>
        <a:ext cx="1015412" cy="874671"/>
      </dsp:txXfrm>
    </dsp:sp>
    <dsp:sp modelId="{4FF8417F-9877-7B49-8340-9CA8C145C04C}">
      <dsp:nvSpPr>
        <dsp:cNvPr id="0" name=""/>
        <dsp:cNvSpPr/>
      </dsp:nvSpPr>
      <dsp:spPr>
        <a:xfrm rot="18928386">
          <a:off x="4998508" y="1552967"/>
          <a:ext cx="468487" cy="534200"/>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18682" y="1709086"/>
        <a:ext cx="327941" cy="320520"/>
      </dsp:txXfrm>
    </dsp:sp>
    <dsp:sp modelId="{C1F59177-ECF5-9A46-AC43-1193E162FADA}">
      <dsp:nvSpPr>
        <dsp:cNvPr id="0" name=""/>
        <dsp:cNvSpPr/>
      </dsp:nvSpPr>
      <dsp:spPr>
        <a:xfrm>
          <a:off x="5331768" y="164362"/>
          <a:ext cx="1571178" cy="15711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00"/>
              </a:solidFill>
            </a:rPr>
            <a:t>Patient</a:t>
          </a:r>
          <a:endParaRPr lang="en-US" sz="2000" kern="1200" dirty="0">
            <a:solidFill>
              <a:srgbClr val="FFFF00"/>
            </a:solidFill>
          </a:endParaRPr>
        </a:p>
      </dsp:txBody>
      <dsp:txXfrm>
        <a:off x="5561862" y="394456"/>
        <a:ext cx="1110990" cy="1110990"/>
      </dsp:txXfrm>
    </dsp:sp>
    <dsp:sp modelId="{19FFF5C6-17B4-3942-8B9C-6A2E607B7BFA}">
      <dsp:nvSpPr>
        <dsp:cNvPr id="0" name=""/>
        <dsp:cNvSpPr/>
      </dsp:nvSpPr>
      <dsp:spPr>
        <a:xfrm rot="1097748">
          <a:off x="5408696" y="3272596"/>
          <a:ext cx="458718" cy="534200"/>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412174" y="3357836"/>
        <a:ext cx="321103" cy="320520"/>
      </dsp:txXfrm>
    </dsp:sp>
    <dsp:sp modelId="{BA57C159-37B5-A84E-B09A-9DFC46A2EC98}">
      <dsp:nvSpPr>
        <dsp:cNvPr id="0" name=""/>
        <dsp:cNvSpPr/>
      </dsp:nvSpPr>
      <dsp:spPr>
        <a:xfrm>
          <a:off x="6012603" y="3019103"/>
          <a:ext cx="1925275" cy="192543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rgbClr val="FFFF00"/>
              </a:solidFill>
            </a:rPr>
            <a:t>Patient</a:t>
          </a:r>
          <a:endParaRPr lang="en-US" sz="2600" kern="1200" dirty="0">
            <a:solidFill>
              <a:srgbClr val="FFFF00"/>
            </a:solidFill>
          </a:endParaRPr>
        </a:p>
      </dsp:txBody>
      <dsp:txXfrm>
        <a:off x="6294553" y="3301076"/>
        <a:ext cx="1361375" cy="1361486"/>
      </dsp:txXfrm>
    </dsp:sp>
    <dsp:sp modelId="{485B5B89-FBEF-2146-A2F6-F258F70EAB5A}">
      <dsp:nvSpPr>
        <dsp:cNvPr id="0" name=""/>
        <dsp:cNvSpPr/>
      </dsp:nvSpPr>
      <dsp:spPr>
        <a:xfrm rot="5350500">
          <a:off x="3911093" y="4235639"/>
          <a:ext cx="273448" cy="534200"/>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951519" y="4301466"/>
        <a:ext cx="191414" cy="320520"/>
      </dsp:txXfrm>
    </dsp:sp>
    <dsp:sp modelId="{245C1A9D-8AFF-1645-955B-AE5EB6AC021E}">
      <dsp:nvSpPr>
        <dsp:cNvPr id="0" name=""/>
        <dsp:cNvSpPr/>
      </dsp:nvSpPr>
      <dsp:spPr>
        <a:xfrm>
          <a:off x="3450317" y="4768366"/>
          <a:ext cx="1219423" cy="116477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FF00"/>
              </a:solidFill>
            </a:rPr>
            <a:t>Patient</a:t>
          </a:r>
          <a:endParaRPr lang="en-US" sz="2000" kern="1200" dirty="0">
            <a:solidFill>
              <a:srgbClr val="FFFF00"/>
            </a:solidFill>
          </a:endParaRPr>
        </a:p>
      </dsp:txBody>
      <dsp:txXfrm>
        <a:off x="3628897" y="4938944"/>
        <a:ext cx="862263" cy="823621"/>
      </dsp:txXfrm>
    </dsp:sp>
    <dsp:sp modelId="{DFB1991B-5878-6840-B634-7D12CAB5C863}">
      <dsp:nvSpPr>
        <dsp:cNvPr id="0" name=""/>
        <dsp:cNvSpPr/>
      </dsp:nvSpPr>
      <dsp:spPr>
        <a:xfrm rot="9142415">
          <a:off x="1787392" y="3689746"/>
          <a:ext cx="847233" cy="534200"/>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1938516" y="3759429"/>
        <a:ext cx="686973" cy="320520"/>
      </dsp:txXfrm>
    </dsp:sp>
    <dsp:sp modelId="{CDA6057E-E568-1C4F-99D8-183781706EB9}">
      <dsp:nvSpPr>
        <dsp:cNvPr id="0" name=""/>
        <dsp:cNvSpPr/>
      </dsp:nvSpPr>
      <dsp:spPr>
        <a:xfrm>
          <a:off x="0" y="3917286"/>
          <a:ext cx="1571178" cy="15711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rgbClr val="FFFF00"/>
              </a:solidFill>
            </a:rPr>
            <a:t>Patient</a:t>
          </a:r>
          <a:endParaRPr lang="en-US" sz="2600" kern="1200" dirty="0">
            <a:solidFill>
              <a:srgbClr val="FFFF00"/>
            </a:solidFill>
          </a:endParaRPr>
        </a:p>
      </dsp:txBody>
      <dsp:txXfrm>
        <a:off x="230094" y="4147380"/>
        <a:ext cx="1110990" cy="1110990"/>
      </dsp:txXfrm>
    </dsp:sp>
    <dsp:sp modelId="{CBED082C-C9CD-6D4B-BE59-1FD4A47BF2C7}">
      <dsp:nvSpPr>
        <dsp:cNvPr id="0" name=""/>
        <dsp:cNvSpPr/>
      </dsp:nvSpPr>
      <dsp:spPr>
        <a:xfrm rot="12091085">
          <a:off x="1820751" y="2018609"/>
          <a:ext cx="753335" cy="534200"/>
        </a:xfrm>
        <a:prstGeom prst="rightArrow">
          <a:avLst>
            <a:gd name="adj1" fmla="val 60000"/>
            <a:gd name="adj2" fmla="val 50000"/>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1975426" y="2154840"/>
        <a:ext cx="593075" cy="320520"/>
      </dsp:txXfrm>
    </dsp:sp>
    <dsp:sp modelId="{61FDA060-20C2-964B-8155-93E076C2C8DD}">
      <dsp:nvSpPr>
        <dsp:cNvPr id="0" name=""/>
        <dsp:cNvSpPr/>
      </dsp:nvSpPr>
      <dsp:spPr>
        <a:xfrm>
          <a:off x="0" y="943470"/>
          <a:ext cx="1571178" cy="15711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solidFill>
                <a:srgbClr val="FFFF00"/>
              </a:solidFill>
            </a:rPr>
            <a:t>Patient</a:t>
          </a:r>
          <a:endParaRPr lang="en-US" sz="2600" kern="1200" dirty="0">
            <a:solidFill>
              <a:srgbClr val="FFFF00"/>
            </a:solidFill>
          </a:endParaRPr>
        </a:p>
      </dsp:txBody>
      <dsp:txXfrm>
        <a:off x="230094" y="1173564"/>
        <a:ext cx="1110990" cy="11109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9438B-B1C6-8B4B-9BED-10A3CE67B9E3}" type="datetimeFigureOut">
              <a:rPr lang="en-US" smtClean="0"/>
              <a:pPr/>
              <a:t>5/21/18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E3ED14-1C06-B149-8A7D-CC5362078B58}" type="slidenum">
              <a:rPr lang="en-US" smtClean="0"/>
              <a:pPr/>
              <a:t>‹#›</a:t>
            </a:fld>
            <a:endParaRPr lang="en-US" dirty="0"/>
          </a:p>
        </p:txBody>
      </p:sp>
    </p:spTree>
    <p:extLst>
      <p:ext uri="{BB962C8B-B14F-4D97-AF65-F5344CB8AC3E}">
        <p14:creationId xmlns:p14="http://schemas.microsoft.com/office/powerpoint/2010/main" val="4422252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Helvetica" charset="0"/>
                <a:ea typeface="ＭＳ Ｐゴシック" charset="0"/>
                <a:cs typeface="ＭＳ Ｐゴシック" charset="0"/>
              </a:defRPr>
            </a:lvl1pPr>
            <a:lvl2pPr marL="37222402" indent="-36773751">
              <a:defRPr sz="3100">
                <a:solidFill>
                  <a:schemeClr val="tx1"/>
                </a:solidFill>
                <a:latin typeface="Helvetica" charset="0"/>
                <a:ea typeface="ＭＳ Ｐゴシック" charset="0"/>
              </a:defRPr>
            </a:lvl2pPr>
            <a:lvl3pPr>
              <a:defRPr sz="3100">
                <a:solidFill>
                  <a:schemeClr val="tx1"/>
                </a:solidFill>
                <a:latin typeface="Helvetica" charset="0"/>
                <a:ea typeface="ＭＳ Ｐゴシック" charset="0"/>
              </a:defRPr>
            </a:lvl3pPr>
            <a:lvl4pPr>
              <a:defRPr sz="3100">
                <a:solidFill>
                  <a:schemeClr val="tx1"/>
                </a:solidFill>
                <a:latin typeface="Helvetica" charset="0"/>
                <a:ea typeface="ＭＳ Ｐゴシック" charset="0"/>
              </a:defRPr>
            </a:lvl4pPr>
            <a:lvl5pPr>
              <a:defRPr sz="3100">
                <a:solidFill>
                  <a:schemeClr val="tx1"/>
                </a:solidFill>
                <a:latin typeface="Helvetica" charset="0"/>
                <a:ea typeface="ＭＳ Ｐゴシック" charset="0"/>
              </a:defRPr>
            </a:lvl5pPr>
            <a:lvl6pPr marL="448650" eaLnBrk="0" fontAlgn="base" hangingPunct="0">
              <a:spcBef>
                <a:spcPct val="0"/>
              </a:spcBef>
              <a:spcAft>
                <a:spcPct val="0"/>
              </a:spcAft>
              <a:defRPr sz="3100">
                <a:solidFill>
                  <a:schemeClr val="tx1"/>
                </a:solidFill>
                <a:latin typeface="Helvetica" charset="0"/>
                <a:ea typeface="ＭＳ Ｐゴシック" charset="0"/>
              </a:defRPr>
            </a:lvl6pPr>
            <a:lvl7pPr marL="897301" eaLnBrk="0" fontAlgn="base" hangingPunct="0">
              <a:spcBef>
                <a:spcPct val="0"/>
              </a:spcBef>
              <a:spcAft>
                <a:spcPct val="0"/>
              </a:spcAft>
              <a:defRPr sz="3100">
                <a:solidFill>
                  <a:schemeClr val="tx1"/>
                </a:solidFill>
                <a:latin typeface="Helvetica" charset="0"/>
                <a:ea typeface="ＭＳ Ｐゴシック" charset="0"/>
              </a:defRPr>
            </a:lvl7pPr>
            <a:lvl8pPr marL="1345951" eaLnBrk="0" fontAlgn="base" hangingPunct="0">
              <a:spcBef>
                <a:spcPct val="0"/>
              </a:spcBef>
              <a:spcAft>
                <a:spcPct val="0"/>
              </a:spcAft>
              <a:defRPr sz="3100">
                <a:solidFill>
                  <a:schemeClr val="tx1"/>
                </a:solidFill>
                <a:latin typeface="Helvetica" charset="0"/>
                <a:ea typeface="ＭＳ Ｐゴシック" charset="0"/>
              </a:defRPr>
            </a:lvl8pPr>
            <a:lvl9pPr marL="1794601" eaLnBrk="0" fontAlgn="base" hangingPunct="0">
              <a:spcBef>
                <a:spcPct val="0"/>
              </a:spcBef>
              <a:spcAft>
                <a:spcPct val="0"/>
              </a:spcAft>
              <a:defRPr sz="3100">
                <a:solidFill>
                  <a:schemeClr val="tx1"/>
                </a:solidFill>
                <a:latin typeface="Helvetica" charset="0"/>
                <a:ea typeface="ＭＳ Ｐゴシック" charset="0"/>
              </a:defRPr>
            </a:lvl9pPr>
          </a:lstStyle>
          <a:p>
            <a:fld id="{973FA133-8FF1-2640-B561-B63CA3DFCC2B}" type="slidenum">
              <a:rPr lang="en-US" sz="1200">
                <a:latin typeface="Times" charset="0"/>
              </a:rPr>
              <a:pPr/>
              <a:t>6</a:t>
            </a:fld>
            <a:endParaRPr lang="en-US" sz="1200">
              <a:latin typeface="Time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extLst>
      <p:ext uri="{BB962C8B-B14F-4D97-AF65-F5344CB8AC3E}">
        <p14:creationId xmlns:p14="http://schemas.microsoft.com/office/powerpoint/2010/main" val="169681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Helvetica" charset="0"/>
                <a:ea typeface="ＭＳ Ｐゴシック" charset="0"/>
                <a:cs typeface="ＭＳ Ｐゴシック" charset="0"/>
              </a:defRPr>
            </a:lvl1pPr>
            <a:lvl2pPr marL="37222402" indent="-36773751">
              <a:defRPr sz="3100">
                <a:solidFill>
                  <a:schemeClr val="tx1"/>
                </a:solidFill>
                <a:latin typeface="Helvetica" charset="0"/>
                <a:ea typeface="ＭＳ Ｐゴシック" charset="0"/>
              </a:defRPr>
            </a:lvl2pPr>
            <a:lvl3pPr>
              <a:defRPr sz="3100">
                <a:solidFill>
                  <a:schemeClr val="tx1"/>
                </a:solidFill>
                <a:latin typeface="Helvetica" charset="0"/>
                <a:ea typeface="ＭＳ Ｐゴシック" charset="0"/>
              </a:defRPr>
            </a:lvl3pPr>
            <a:lvl4pPr>
              <a:defRPr sz="3100">
                <a:solidFill>
                  <a:schemeClr val="tx1"/>
                </a:solidFill>
                <a:latin typeface="Helvetica" charset="0"/>
                <a:ea typeface="ＭＳ Ｐゴシック" charset="0"/>
              </a:defRPr>
            </a:lvl4pPr>
            <a:lvl5pPr>
              <a:defRPr sz="3100">
                <a:solidFill>
                  <a:schemeClr val="tx1"/>
                </a:solidFill>
                <a:latin typeface="Helvetica" charset="0"/>
                <a:ea typeface="ＭＳ Ｐゴシック" charset="0"/>
              </a:defRPr>
            </a:lvl5pPr>
            <a:lvl6pPr marL="448650" eaLnBrk="0" fontAlgn="base" hangingPunct="0">
              <a:spcBef>
                <a:spcPct val="0"/>
              </a:spcBef>
              <a:spcAft>
                <a:spcPct val="0"/>
              </a:spcAft>
              <a:defRPr sz="3100">
                <a:solidFill>
                  <a:schemeClr val="tx1"/>
                </a:solidFill>
                <a:latin typeface="Helvetica" charset="0"/>
                <a:ea typeface="ＭＳ Ｐゴシック" charset="0"/>
              </a:defRPr>
            </a:lvl6pPr>
            <a:lvl7pPr marL="897301" eaLnBrk="0" fontAlgn="base" hangingPunct="0">
              <a:spcBef>
                <a:spcPct val="0"/>
              </a:spcBef>
              <a:spcAft>
                <a:spcPct val="0"/>
              </a:spcAft>
              <a:defRPr sz="3100">
                <a:solidFill>
                  <a:schemeClr val="tx1"/>
                </a:solidFill>
                <a:latin typeface="Helvetica" charset="0"/>
                <a:ea typeface="ＭＳ Ｐゴシック" charset="0"/>
              </a:defRPr>
            </a:lvl7pPr>
            <a:lvl8pPr marL="1345951" eaLnBrk="0" fontAlgn="base" hangingPunct="0">
              <a:spcBef>
                <a:spcPct val="0"/>
              </a:spcBef>
              <a:spcAft>
                <a:spcPct val="0"/>
              </a:spcAft>
              <a:defRPr sz="3100">
                <a:solidFill>
                  <a:schemeClr val="tx1"/>
                </a:solidFill>
                <a:latin typeface="Helvetica" charset="0"/>
                <a:ea typeface="ＭＳ Ｐゴシック" charset="0"/>
              </a:defRPr>
            </a:lvl8pPr>
            <a:lvl9pPr marL="1794601" eaLnBrk="0" fontAlgn="base" hangingPunct="0">
              <a:spcBef>
                <a:spcPct val="0"/>
              </a:spcBef>
              <a:spcAft>
                <a:spcPct val="0"/>
              </a:spcAft>
              <a:defRPr sz="3100">
                <a:solidFill>
                  <a:schemeClr val="tx1"/>
                </a:solidFill>
                <a:latin typeface="Helvetica" charset="0"/>
                <a:ea typeface="ＭＳ Ｐゴシック" charset="0"/>
              </a:defRPr>
            </a:lvl9pPr>
          </a:lstStyle>
          <a:p>
            <a:fld id="{973FA133-8FF1-2640-B561-B63CA3DFCC2B}" type="slidenum">
              <a:rPr lang="en-US" sz="1200">
                <a:latin typeface="Times" charset="0"/>
              </a:rPr>
              <a:pPr/>
              <a:t>8</a:t>
            </a:fld>
            <a:endParaRPr lang="en-US" sz="1200">
              <a:latin typeface="Time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extLst>
      <p:ext uri="{BB962C8B-B14F-4D97-AF65-F5344CB8AC3E}">
        <p14:creationId xmlns:p14="http://schemas.microsoft.com/office/powerpoint/2010/main" val="169681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Helvetica" charset="0"/>
                <a:ea typeface="ＭＳ Ｐゴシック" charset="0"/>
                <a:cs typeface="ＭＳ Ｐゴシック" charset="0"/>
              </a:defRPr>
            </a:lvl1pPr>
            <a:lvl2pPr marL="37222402" indent="-36773751">
              <a:defRPr sz="3100">
                <a:solidFill>
                  <a:schemeClr val="tx1"/>
                </a:solidFill>
                <a:latin typeface="Helvetica" charset="0"/>
                <a:ea typeface="ＭＳ Ｐゴシック" charset="0"/>
              </a:defRPr>
            </a:lvl2pPr>
            <a:lvl3pPr>
              <a:defRPr sz="3100">
                <a:solidFill>
                  <a:schemeClr val="tx1"/>
                </a:solidFill>
                <a:latin typeface="Helvetica" charset="0"/>
                <a:ea typeface="ＭＳ Ｐゴシック" charset="0"/>
              </a:defRPr>
            </a:lvl3pPr>
            <a:lvl4pPr>
              <a:defRPr sz="3100">
                <a:solidFill>
                  <a:schemeClr val="tx1"/>
                </a:solidFill>
                <a:latin typeface="Helvetica" charset="0"/>
                <a:ea typeface="ＭＳ Ｐゴシック" charset="0"/>
              </a:defRPr>
            </a:lvl4pPr>
            <a:lvl5pPr>
              <a:defRPr sz="3100">
                <a:solidFill>
                  <a:schemeClr val="tx1"/>
                </a:solidFill>
                <a:latin typeface="Helvetica" charset="0"/>
                <a:ea typeface="ＭＳ Ｐゴシック" charset="0"/>
              </a:defRPr>
            </a:lvl5pPr>
            <a:lvl6pPr marL="448650" eaLnBrk="0" fontAlgn="base" hangingPunct="0">
              <a:spcBef>
                <a:spcPct val="0"/>
              </a:spcBef>
              <a:spcAft>
                <a:spcPct val="0"/>
              </a:spcAft>
              <a:defRPr sz="3100">
                <a:solidFill>
                  <a:schemeClr val="tx1"/>
                </a:solidFill>
                <a:latin typeface="Helvetica" charset="0"/>
                <a:ea typeface="ＭＳ Ｐゴシック" charset="0"/>
              </a:defRPr>
            </a:lvl6pPr>
            <a:lvl7pPr marL="897301" eaLnBrk="0" fontAlgn="base" hangingPunct="0">
              <a:spcBef>
                <a:spcPct val="0"/>
              </a:spcBef>
              <a:spcAft>
                <a:spcPct val="0"/>
              </a:spcAft>
              <a:defRPr sz="3100">
                <a:solidFill>
                  <a:schemeClr val="tx1"/>
                </a:solidFill>
                <a:latin typeface="Helvetica" charset="0"/>
                <a:ea typeface="ＭＳ Ｐゴシック" charset="0"/>
              </a:defRPr>
            </a:lvl7pPr>
            <a:lvl8pPr marL="1345951" eaLnBrk="0" fontAlgn="base" hangingPunct="0">
              <a:spcBef>
                <a:spcPct val="0"/>
              </a:spcBef>
              <a:spcAft>
                <a:spcPct val="0"/>
              </a:spcAft>
              <a:defRPr sz="3100">
                <a:solidFill>
                  <a:schemeClr val="tx1"/>
                </a:solidFill>
                <a:latin typeface="Helvetica" charset="0"/>
                <a:ea typeface="ＭＳ Ｐゴシック" charset="0"/>
              </a:defRPr>
            </a:lvl8pPr>
            <a:lvl9pPr marL="1794601" eaLnBrk="0" fontAlgn="base" hangingPunct="0">
              <a:spcBef>
                <a:spcPct val="0"/>
              </a:spcBef>
              <a:spcAft>
                <a:spcPct val="0"/>
              </a:spcAft>
              <a:defRPr sz="3100">
                <a:solidFill>
                  <a:schemeClr val="tx1"/>
                </a:solidFill>
                <a:latin typeface="Helvetica" charset="0"/>
                <a:ea typeface="ＭＳ Ｐゴシック" charset="0"/>
              </a:defRPr>
            </a:lvl9pPr>
          </a:lstStyle>
          <a:p>
            <a:fld id="{973FA133-8FF1-2640-B561-B63CA3DFCC2B}" type="slidenum">
              <a:rPr lang="en-US" sz="1200">
                <a:latin typeface="Times" charset="0"/>
              </a:rPr>
              <a:pPr/>
              <a:t>9</a:t>
            </a:fld>
            <a:endParaRPr lang="en-US" sz="1200">
              <a:latin typeface="Time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extLst>
      <p:ext uri="{BB962C8B-B14F-4D97-AF65-F5344CB8AC3E}">
        <p14:creationId xmlns:p14="http://schemas.microsoft.com/office/powerpoint/2010/main" val="1696818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Helvetica" charset="0"/>
                <a:ea typeface="ＭＳ Ｐゴシック" charset="0"/>
                <a:cs typeface="ＭＳ Ｐゴシック" charset="0"/>
              </a:defRPr>
            </a:lvl1pPr>
            <a:lvl2pPr marL="37222402" indent="-36773751">
              <a:defRPr sz="3100">
                <a:solidFill>
                  <a:schemeClr val="tx1"/>
                </a:solidFill>
                <a:latin typeface="Helvetica" charset="0"/>
                <a:ea typeface="ＭＳ Ｐゴシック" charset="0"/>
              </a:defRPr>
            </a:lvl2pPr>
            <a:lvl3pPr>
              <a:defRPr sz="3100">
                <a:solidFill>
                  <a:schemeClr val="tx1"/>
                </a:solidFill>
                <a:latin typeface="Helvetica" charset="0"/>
                <a:ea typeface="ＭＳ Ｐゴシック" charset="0"/>
              </a:defRPr>
            </a:lvl3pPr>
            <a:lvl4pPr>
              <a:defRPr sz="3100">
                <a:solidFill>
                  <a:schemeClr val="tx1"/>
                </a:solidFill>
                <a:latin typeface="Helvetica" charset="0"/>
                <a:ea typeface="ＭＳ Ｐゴシック" charset="0"/>
              </a:defRPr>
            </a:lvl4pPr>
            <a:lvl5pPr>
              <a:defRPr sz="3100">
                <a:solidFill>
                  <a:schemeClr val="tx1"/>
                </a:solidFill>
                <a:latin typeface="Helvetica" charset="0"/>
                <a:ea typeface="ＭＳ Ｐゴシック" charset="0"/>
              </a:defRPr>
            </a:lvl5pPr>
            <a:lvl6pPr marL="448650" eaLnBrk="0" fontAlgn="base" hangingPunct="0">
              <a:spcBef>
                <a:spcPct val="0"/>
              </a:spcBef>
              <a:spcAft>
                <a:spcPct val="0"/>
              </a:spcAft>
              <a:defRPr sz="3100">
                <a:solidFill>
                  <a:schemeClr val="tx1"/>
                </a:solidFill>
                <a:latin typeface="Helvetica" charset="0"/>
                <a:ea typeface="ＭＳ Ｐゴシック" charset="0"/>
              </a:defRPr>
            </a:lvl6pPr>
            <a:lvl7pPr marL="897301" eaLnBrk="0" fontAlgn="base" hangingPunct="0">
              <a:spcBef>
                <a:spcPct val="0"/>
              </a:spcBef>
              <a:spcAft>
                <a:spcPct val="0"/>
              </a:spcAft>
              <a:defRPr sz="3100">
                <a:solidFill>
                  <a:schemeClr val="tx1"/>
                </a:solidFill>
                <a:latin typeface="Helvetica" charset="0"/>
                <a:ea typeface="ＭＳ Ｐゴシック" charset="0"/>
              </a:defRPr>
            </a:lvl7pPr>
            <a:lvl8pPr marL="1345951" eaLnBrk="0" fontAlgn="base" hangingPunct="0">
              <a:spcBef>
                <a:spcPct val="0"/>
              </a:spcBef>
              <a:spcAft>
                <a:spcPct val="0"/>
              </a:spcAft>
              <a:defRPr sz="3100">
                <a:solidFill>
                  <a:schemeClr val="tx1"/>
                </a:solidFill>
                <a:latin typeface="Helvetica" charset="0"/>
                <a:ea typeface="ＭＳ Ｐゴシック" charset="0"/>
              </a:defRPr>
            </a:lvl8pPr>
            <a:lvl9pPr marL="1794601" eaLnBrk="0" fontAlgn="base" hangingPunct="0">
              <a:spcBef>
                <a:spcPct val="0"/>
              </a:spcBef>
              <a:spcAft>
                <a:spcPct val="0"/>
              </a:spcAft>
              <a:defRPr sz="3100">
                <a:solidFill>
                  <a:schemeClr val="tx1"/>
                </a:solidFill>
                <a:latin typeface="Helvetica" charset="0"/>
                <a:ea typeface="ＭＳ Ｐゴシック" charset="0"/>
              </a:defRPr>
            </a:lvl9pPr>
          </a:lstStyle>
          <a:p>
            <a:fld id="{973FA133-8FF1-2640-B561-B63CA3DFCC2B}" type="slidenum">
              <a:rPr lang="en-US" sz="1200">
                <a:latin typeface="Times" charset="0"/>
              </a:rPr>
              <a:pPr/>
              <a:t>20</a:t>
            </a:fld>
            <a:endParaRPr lang="en-US" sz="1200">
              <a:latin typeface="Time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extLst>
      <p:ext uri="{BB962C8B-B14F-4D97-AF65-F5344CB8AC3E}">
        <p14:creationId xmlns:p14="http://schemas.microsoft.com/office/powerpoint/2010/main" val="1696818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Helvetica" charset="0"/>
                <a:ea typeface="ＭＳ Ｐゴシック" charset="0"/>
                <a:cs typeface="ＭＳ Ｐゴシック" charset="0"/>
              </a:defRPr>
            </a:lvl1pPr>
            <a:lvl2pPr marL="37222402" indent="-36773751">
              <a:defRPr sz="3100">
                <a:solidFill>
                  <a:schemeClr val="tx1"/>
                </a:solidFill>
                <a:latin typeface="Helvetica" charset="0"/>
                <a:ea typeface="ＭＳ Ｐゴシック" charset="0"/>
              </a:defRPr>
            </a:lvl2pPr>
            <a:lvl3pPr>
              <a:defRPr sz="3100">
                <a:solidFill>
                  <a:schemeClr val="tx1"/>
                </a:solidFill>
                <a:latin typeface="Helvetica" charset="0"/>
                <a:ea typeface="ＭＳ Ｐゴシック" charset="0"/>
              </a:defRPr>
            </a:lvl3pPr>
            <a:lvl4pPr>
              <a:defRPr sz="3100">
                <a:solidFill>
                  <a:schemeClr val="tx1"/>
                </a:solidFill>
                <a:latin typeface="Helvetica" charset="0"/>
                <a:ea typeface="ＭＳ Ｐゴシック" charset="0"/>
              </a:defRPr>
            </a:lvl4pPr>
            <a:lvl5pPr>
              <a:defRPr sz="3100">
                <a:solidFill>
                  <a:schemeClr val="tx1"/>
                </a:solidFill>
                <a:latin typeface="Helvetica" charset="0"/>
                <a:ea typeface="ＭＳ Ｐゴシック" charset="0"/>
              </a:defRPr>
            </a:lvl5pPr>
            <a:lvl6pPr marL="448650" eaLnBrk="0" fontAlgn="base" hangingPunct="0">
              <a:spcBef>
                <a:spcPct val="0"/>
              </a:spcBef>
              <a:spcAft>
                <a:spcPct val="0"/>
              </a:spcAft>
              <a:defRPr sz="3100">
                <a:solidFill>
                  <a:schemeClr val="tx1"/>
                </a:solidFill>
                <a:latin typeface="Helvetica" charset="0"/>
                <a:ea typeface="ＭＳ Ｐゴシック" charset="0"/>
              </a:defRPr>
            </a:lvl6pPr>
            <a:lvl7pPr marL="897301" eaLnBrk="0" fontAlgn="base" hangingPunct="0">
              <a:spcBef>
                <a:spcPct val="0"/>
              </a:spcBef>
              <a:spcAft>
                <a:spcPct val="0"/>
              </a:spcAft>
              <a:defRPr sz="3100">
                <a:solidFill>
                  <a:schemeClr val="tx1"/>
                </a:solidFill>
                <a:latin typeface="Helvetica" charset="0"/>
                <a:ea typeface="ＭＳ Ｐゴシック" charset="0"/>
              </a:defRPr>
            </a:lvl7pPr>
            <a:lvl8pPr marL="1345951" eaLnBrk="0" fontAlgn="base" hangingPunct="0">
              <a:spcBef>
                <a:spcPct val="0"/>
              </a:spcBef>
              <a:spcAft>
                <a:spcPct val="0"/>
              </a:spcAft>
              <a:defRPr sz="3100">
                <a:solidFill>
                  <a:schemeClr val="tx1"/>
                </a:solidFill>
                <a:latin typeface="Helvetica" charset="0"/>
                <a:ea typeface="ＭＳ Ｐゴシック" charset="0"/>
              </a:defRPr>
            </a:lvl8pPr>
            <a:lvl9pPr marL="1794601" eaLnBrk="0" fontAlgn="base" hangingPunct="0">
              <a:spcBef>
                <a:spcPct val="0"/>
              </a:spcBef>
              <a:spcAft>
                <a:spcPct val="0"/>
              </a:spcAft>
              <a:defRPr sz="3100">
                <a:solidFill>
                  <a:schemeClr val="tx1"/>
                </a:solidFill>
                <a:latin typeface="Helvetica" charset="0"/>
                <a:ea typeface="ＭＳ Ｐゴシック" charset="0"/>
              </a:defRPr>
            </a:lvl9pPr>
          </a:lstStyle>
          <a:p>
            <a:fld id="{973FA133-8FF1-2640-B561-B63CA3DFCC2B}" type="slidenum">
              <a:rPr lang="en-US" sz="1200">
                <a:latin typeface="Times" charset="0"/>
              </a:rPr>
              <a:pPr/>
              <a:t>21</a:t>
            </a:fld>
            <a:endParaRPr lang="en-US" sz="1200">
              <a:latin typeface="Time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extLst>
      <p:ext uri="{BB962C8B-B14F-4D97-AF65-F5344CB8AC3E}">
        <p14:creationId xmlns:p14="http://schemas.microsoft.com/office/powerpoint/2010/main" val="1696818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100">
                <a:solidFill>
                  <a:schemeClr val="tx1"/>
                </a:solidFill>
                <a:latin typeface="Helvetica" charset="0"/>
                <a:ea typeface="ＭＳ Ｐゴシック" charset="0"/>
                <a:cs typeface="ＭＳ Ｐゴシック" charset="0"/>
              </a:defRPr>
            </a:lvl1pPr>
            <a:lvl2pPr marL="37222402" indent="-36773751">
              <a:defRPr sz="3100">
                <a:solidFill>
                  <a:schemeClr val="tx1"/>
                </a:solidFill>
                <a:latin typeface="Helvetica" charset="0"/>
                <a:ea typeface="ＭＳ Ｐゴシック" charset="0"/>
              </a:defRPr>
            </a:lvl2pPr>
            <a:lvl3pPr>
              <a:defRPr sz="3100">
                <a:solidFill>
                  <a:schemeClr val="tx1"/>
                </a:solidFill>
                <a:latin typeface="Helvetica" charset="0"/>
                <a:ea typeface="ＭＳ Ｐゴシック" charset="0"/>
              </a:defRPr>
            </a:lvl3pPr>
            <a:lvl4pPr>
              <a:defRPr sz="3100">
                <a:solidFill>
                  <a:schemeClr val="tx1"/>
                </a:solidFill>
                <a:latin typeface="Helvetica" charset="0"/>
                <a:ea typeface="ＭＳ Ｐゴシック" charset="0"/>
              </a:defRPr>
            </a:lvl4pPr>
            <a:lvl5pPr>
              <a:defRPr sz="3100">
                <a:solidFill>
                  <a:schemeClr val="tx1"/>
                </a:solidFill>
                <a:latin typeface="Helvetica" charset="0"/>
                <a:ea typeface="ＭＳ Ｐゴシック" charset="0"/>
              </a:defRPr>
            </a:lvl5pPr>
            <a:lvl6pPr marL="448650" eaLnBrk="0" fontAlgn="base" hangingPunct="0">
              <a:spcBef>
                <a:spcPct val="0"/>
              </a:spcBef>
              <a:spcAft>
                <a:spcPct val="0"/>
              </a:spcAft>
              <a:defRPr sz="3100">
                <a:solidFill>
                  <a:schemeClr val="tx1"/>
                </a:solidFill>
                <a:latin typeface="Helvetica" charset="0"/>
                <a:ea typeface="ＭＳ Ｐゴシック" charset="0"/>
              </a:defRPr>
            </a:lvl6pPr>
            <a:lvl7pPr marL="897301" eaLnBrk="0" fontAlgn="base" hangingPunct="0">
              <a:spcBef>
                <a:spcPct val="0"/>
              </a:spcBef>
              <a:spcAft>
                <a:spcPct val="0"/>
              </a:spcAft>
              <a:defRPr sz="3100">
                <a:solidFill>
                  <a:schemeClr val="tx1"/>
                </a:solidFill>
                <a:latin typeface="Helvetica" charset="0"/>
                <a:ea typeface="ＭＳ Ｐゴシック" charset="0"/>
              </a:defRPr>
            </a:lvl7pPr>
            <a:lvl8pPr marL="1345951" eaLnBrk="0" fontAlgn="base" hangingPunct="0">
              <a:spcBef>
                <a:spcPct val="0"/>
              </a:spcBef>
              <a:spcAft>
                <a:spcPct val="0"/>
              </a:spcAft>
              <a:defRPr sz="3100">
                <a:solidFill>
                  <a:schemeClr val="tx1"/>
                </a:solidFill>
                <a:latin typeface="Helvetica" charset="0"/>
                <a:ea typeface="ＭＳ Ｐゴシック" charset="0"/>
              </a:defRPr>
            </a:lvl8pPr>
            <a:lvl9pPr marL="1794601" eaLnBrk="0" fontAlgn="base" hangingPunct="0">
              <a:spcBef>
                <a:spcPct val="0"/>
              </a:spcBef>
              <a:spcAft>
                <a:spcPct val="0"/>
              </a:spcAft>
              <a:defRPr sz="3100">
                <a:solidFill>
                  <a:schemeClr val="tx1"/>
                </a:solidFill>
                <a:latin typeface="Helvetica" charset="0"/>
                <a:ea typeface="ＭＳ Ｐゴシック" charset="0"/>
              </a:defRPr>
            </a:lvl9pPr>
          </a:lstStyle>
          <a:p>
            <a:fld id="{973FA133-8FF1-2640-B561-B63CA3DFCC2B}" type="slidenum">
              <a:rPr lang="en-US" sz="1200">
                <a:latin typeface="Times" charset="0"/>
              </a:rPr>
              <a:pPr/>
              <a:t>22</a:t>
            </a:fld>
            <a:endParaRPr lang="en-US" sz="1200">
              <a:latin typeface="Times"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ndParaRPr>
          </a:p>
        </p:txBody>
      </p:sp>
    </p:spTree>
    <p:extLst>
      <p:ext uri="{BB962C8B-B14F-4D97-AF65-F5344CB8AC3E}">
        <p14:creationId xmlns:p14="http://schemas.microsoft.com/office/powerpoint/2010/main" val="169681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341325"/>
            <a:ext cx="8229600" cy="914579"/>
          </a:xfrm>
        </p:spPr>
        <p:txBody>
          <a:bodyPr/>
          <a:lstStyle>
            <a:lvl1pPr>
              <a:lnSpc>
                <a:spcPct val="100000"/>
              </a:lnSpc>
              <a:defRPr/>
            </a:lvl1pPr>
          </a:lstStyle>
          <a:p>
            <a:r>
              <a:rPr lang="en-US" dirty="0" smtClean="0"/>
              <a:t>Click to Edit the Master Title Style</a:t>
            </a:r>
            <a:endParaRPr lang="en-US" dirty="0"/>
          </a:p>
        </p:txBody>
      </p:sp>
      <p:sp>
        <p:nvSpPr>
          <p:cNvPr id="3" name="Subtitle 2"/>
          <p:cNvSpPr>
            <a:spLocks noGrp="1"/>
          </p:cNvSpPr>
          <p:nvPr>
            <p:ph type="subTitle" idx="1" hasCustomPrompt="1"/>
          </p:nvPr>
        </p:nvSpPr>
        <p:spPr>
          <a:xfrm>
            <a:off x="457200" y="4472510"/>
            <a:ext cx="8229600" cy="1136476"/>
          </a:xfrm>
        </p:spPr>
        <p:txBody>
          <a:bodyPr/>
          <a:lstStyle>
            <a:lvl1pPr marL="0" indent="0" algn="l">
              <a:buNone/>
              <a:defRPr>
                <a:solidFill>
                  <a:schemeClr val="tx1">
                    <a:lumMod val="25000"/>
                    <a:lumOff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Line 19"/>
          <p:cNvSpPr>
            <a:spLocks noChangeShapeType="1"/>
          </p:cNvSpPr>
          <p:nvPr userDrawn="1"/>
        </p:nvSpPr>
        <p:spPr bwMode="auto">
          <a:xfrm>
            <a:off x="457200" y="4336778"/>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pic>
        <p:nvPicPr>
          <p:cNvPr id="7" name="Picture 6" descr="logo-moores-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6935" y="5929503"/>
            <a:ext cx="2326690" cy="576072"/>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614" y="450850"/>
            <a:ext cx="8229600" cy="2752344"/>
          </a:xfrm>
          <a:prstGeom prst="rect">
            <a:avLst/>
          </a:prstGeom>
        </p:spPr>
      </p:pic>
    </p:spTree>
    <p:extLst>
      <p:ext uri="{BB962C8B-B14F-4D97-AF65-F5344CB8AC3E}">
        <p14:creationId xmlns:p14="http://schemas.microsoft.com/office/powerpoint/2010/main" val="763240735"/>
      </p:ext>
    </p:extLst>
  </p:cSld>
  <p:clrMapOvr>
    <a:masterClrMapping/>
  </p:clrMapOvr>
  <p:transition xmlns:p14="http://schemas.microsoft.com/office/powerpoint/2010/mai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341325"/>
            <a:ext cx="8229600" cy="914579"/>
          </a:xfrm>
        </p:spPr>
        <p:txBody>
          <a:bodyPr/>
          <a:lstStyle>
            <a:lvl1pPr>
              <a:lnSpc>
                <a:spcPct val="100000"/>
              </a:lnSpc>
              <a:defRPr/>
            </a:lvl1pPr>
          </a:lstStyle>
          <a:p>
            <a:r>
              <a:rPr lang="en-US" dirty="0" smtClean="0"/>
              <a:t>Click to Edit the Master Title Style</a:t>
            </a:r>
            <a:endParaRPr lang="en-US" dirty="0"/>
          </a:p>
        </p:txBody>
      </p:sp>
      <p:sp>
        <p:nvSpPr>
          <p:cNvPr id="3" name="Subtitle 2"/>
          <p:cNvSpPr>
            <a:spLocks noGrp="1"/>
          </p:cNvSpPr>
          <p:nvPr>
            <p:ph type="subTitle" idx="1" hasCustomPrompt="1"/>
          </p:nvPr>
        </p:nvSpPr>
        <p:spPr>
          <a:xfrm>
            <a:off x="457200" y="4472510"/>
            <a:ext cx="8229600" cy="1136476"/>
          </a:xfrm>
        </p:spPr>
        <p:txBody>
          <a:bodyPr/>
          <a:lstStyle>
            <a:lvl1pPr marL="0" indent="0" algn="l">
              <a:buNone/>
              <a:defRPr>
                <a:solidFill>
                  <a:schemeClr val="tx1">
                    <a:lumMod val="25000"/>
                    <a:lumOff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Line 19"/>
          <p:cNvSpPr>
            <a:spLocks noChangeShapeType="1"/>
          </p:cNvSpPr>
          <p:nvPr userDrawn="1"/>
        </p:nvSpPr>
        <p:spPr bwMode="auto">
          <a:xfrm>
            <a:off x="457200" y="4336778"/>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pic>
        <p:nvPicPr>
          <p:cNvPr id="9" name="Picture 8" descr="logo-moores-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6935" y="5929503"/>
            <a:ext cx="2326690" cy="576072"/>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614" y="450850"/>
            <a:ext cx="8192637" cy="2739981"/>
          </a:xfrm>
          <a:prstGeom prst="rect">
            <a:avLst/>
          </a:prstGeom>
        </p:spPr>
      </p:pic>
    </p:spTree>
    <p:extLst>
      <p:ext uri="{BB962C8B-B14F-4D97-AF65-F5344CB8AC3E}">
        <p14:creationId xmlns:p14="http://schemas.microsoft.com/office/powerpoint/2010/main" val="748868384"/>
      </p:ext>
    </p:extLst>
  </p:cSld>
  <p:clrMapOvr>
    <a:masterClrMapping/>
  </p:clrMapOvr>
  <p:transition xmlns:p14="http://schemas.microsoft.com/office/powerpoint/2010/mai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341325"/>
            <a:ext cx="8229600" cy="914579"/>
          </a:xfrm>
        </p:spPr>
        <p:txBody>
          <a:bodyPr/>
          <a:lstStyle>
            <a:lvl1pPr>
              <a:lnSpc>
                <a:spcPct val="100000"/>
              </a:lnSpc>
              <a:defRPr/>
            </a:lvl1pPr>
          </a:lstStyle>
          <a:p>
            <a:r>
              <a:rPr lang="en-US" dirty="0" smtClean="0"/>
              <a:t>Click to Edit the Master Title Style</a:t>
            </a:r>
            <a:endParaRPr lang="en-US" dirty="0"/>
          </a:p>
        </p:txBody>
      </p:sp>
      <p:sp>
        <p:nvSpPr>
          <p:cNvPr id="3" name="Subtitle 2"/>
          <p:cNvSpPr>
            <a:spLocks noGrp="1"/>
          </p:cNvSpPr>
          <p:nvPr>
            <p:ph type="subTitle" idx="1" hasCustomPrompt="1"/>
          </p:nvPr>
        </p:nvSpPr>
        <p:spPr>
          <a:xfrm>
            <a:off x="457200" y="4472510"/>
            <a:ext cx="8229600" cy="1136476"/>
          </a:xfrm>
        </p:spPr>
        <p:txBody>
          <a:bodyPr/>
          <a:lstStyle>
            <a:lvl1pPr marL="0" indent="0" algn="l">
              <a:buNone/>
              <a:defRPr>
                <a:solidFill>
                  <a:schemeClr val="tx1">
                    <a:lumMod val="25000"/>
                    <a:lumOff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Line 19"/>
          <p:cNvSpPr>
            <a:spLocks noChangeShapeType="1"/>
          </p:cNvSpPr>
          <p:nvPr userDrawn="1"/>
        </p:nvSpPr>
        <p:spPr bwMode="auto">
          <a:xfrm>
            <a:off x="457200" y="4336778"/>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pic>
        <p:nvPicPr>
          <p:cNvPr id="9" name="Picture 8" descr="logo-moores-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6935" y="5929503"/>
            <a:ext cx="2326690" cy="576072"/>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614" y="450850"/>
            <a:ext cx="8229597" cy="2752342"/>
          </a:xfrm>
          <a:prstGeom prst="rect">
            <a:avLst/>
          </a:prstGeom>
        </p:spPr>
      </p:pic>
    </p:spTree>
    <p:extLst>
      <p:ext uri="{BB962C8B-B14F-4D97-AF65-F5344CB8AC3E}">
        <p14:creationId xmlns:p14="http://schemas.microsoft.com/office/powerpoint/2010/main" val="2346136004"/>
      </p:ext>
    </p:extLst>
  </p:cSld>
  <p:clrMapOvr>
    <a:masterClrMapping/>
  </p:clrMapOvr>
  <p:transition xmlns:p14="http://schemas.microsoft.com/office/powerpoint/2010/mai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06900"/>
            <a:ext cx="8229600" cy="1362075"/>
          </a:xfrm>
        </p:spPr>
        <p:txBody>
          <a:bodyPr anchor="t">
            <a:normAutofit/>
          </a:bodyPr>
          <a:lstStyle>
            <a:lvl1pPr algn="l">
              <a:defRPr sz="3600" b="1" cap="none"/>
            </a:lvl1pPr>
          </a:lstStyle>
          <a:p>
            <a:r>
              <a:rPr lang="en-US" dirty="0" smtClean="0"/>
              <a:t>Click to Edit the Master Title Style</a:t>
            </a:r>
            <a:endParaRPr lang="en-US" dirty="0"/>
          </a:p>
        </p:txBody>
      </p:sp>
      <p:sp>
        <p:nvSpPr>
          <p:cNvPr id="3" name="Text Placeholder 2"/>
          <p:cNvSpPr>
            <a:spLocks noGrp="1"/>
          </p:cNvSpPr>
          <p:nvPr>
            <p:ph type="body" idx="1" hasCustomPrompt="1"/>
          </p:nvPr>
        </p:nvSpPr>
        <p:spPr>
          <a:xfrm>
            <a:off x="457200" y="2614613"/>
            <a:ext cx="8229600" cy="1500187"/>
          </a:xfrm>
        </p:spPr>
        <p:txBody>
          <a:bodyPr anchor="b"/>
          <a:lstStyle>
            <a:lvl1pPr marL="0" indent="0">
              <a:buNone/>
              <a:defRPr sz="2000">
                <a:solidFill>
                  <a:schemeClr val="tx1">
                    <a:lumMod val="25000"/>
                    <a:lumOff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7" name="Picture 6" descr="logo-moores-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6935" y="5929503"/>
            <a:ext cx="2326690" cy="576072"/>
          </a:xfrm>
          <a:prstGeom prst="rect">
            <a:avLst/>
          </a:prstGeom>
        </p:spPr>
      </p:pic>
      <p:sp>
        <p:nvSpPr>
          <p:cNvPr id="6" name="Line 19"/>
          <p:cNvSpPr>
            <a:spLocks noChangeShapeType="1"/>
          </p:cNvSpPr>
          <p:nvPr userDrawn="1"/>
        </p:nvSpPr>
        <p:spPr bwMode="auto">
          <a:xfrm>
            <a:off x="457200" y="4228828"/>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spTree>
    <p:extLst>
      <p:ext uri="{BB962C8B-B14F-4D97-AF65-F5344CB8AC3E}">
        <p14:creationId xmlns:p14="http://schemas.microsoft.com/office/powerpoint/2010/main" val="4181458939"/>
      </p:ext>
    </p:extLst>
  </p:cSld>
  <p:clrMapOvr>
    <a:masterClrMapping/>
  </p:clrMapOvr>
  <p:transition xmlns:p14="http://schemas.microsoft.com/office/powerpoint/2010/mai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536697"/>
            <a:ext cx="8229599" cy="40004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p:txBody>
          <a:bodyPr/>
          <a:lstStyle/>
          <a:p>
            <a:endParaRPr lang="en-US" dirty="0"/>
          </a:p>
        </p:txBody>
      </p:sp>
      <p:sp>
        <p:nvSpPr>
          <p:cNvPr id="7" name="Line 19"/>
          <p:cNvSpPr>
            <a:spLocks noChangeShapeType="1"/>
          </p:cNvSpPr>
          <p:nvPr userDrawn="1"/>
        </p:nvSpPr>
        <p:spPr bwMode="auto">
          <a:xfrm>
            <a:off x="457200" y="1333246"/>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sp>
        <p:nvSpPr>
          <p:cNvPr id="6" name="Title Placeholder 1"/>
          <p:cNvSpPr>
            <a:spLocks noGrp="1"/>
          </p:cNvSpPr>
          <p:nvPr>
            <p:ph type="title"/>
          </p:nvPr>
        </p:nvSpPr>
        <p:spPr>
          <a:xfrm>
            <a:off x="457200" y="452438"/>
            <a:ext cx="8229600" cy="806440"/>
          </a:xfrm>
          <a:prstGeom prst="rect">
            <a:avLst/>
          </a:prstGeom>
          <a:ln w="3175" cmpd="sng">
            <a:noFill/>
          </a:ln>
        </p:spPr>
        <p:txBody>
          <a:bodyPr vert="horz" lIns="0" tIns="0" rIns="0" bIns="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755880964"/>
      </p:ext>
    </p:extLst>
  </p:cSld>
  <p:clrMapOvr>
    <a:masterClrMapping/>
  </p:clrMapOvr>
  <p:transition xmlns:p14="http://schemas.microsoft.com/office/powerpoint/2010/mai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605869"/>
            <a:ext cx="4040188" cy="592713"/>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69445"/>
            <a:ext cx="4040188" cy="344555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25" y="1605869"/>
            <a:ext cx="4041775" cy="592713"/>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69445"/>
            <a:ext cx="4041775" cy="344555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0"/>
          </p:nvPr>
        </p:nvSpPr>
        <p:spPr/>
        <p:txBody>
          <a:bodyPr/>
          <a:lstStyle/>
          <a:p>
            <a:endParaRPr lang="en-US" dirty="0"/>
          </a:p>
        </p:txBody>
      </p:sp>
      <p:sp>
        <p:nvSpPr>
          <p:cNvPr id="9" name="Line 19"/>
          <p:cNvSpPr>
            <a:spLocks noChangeShapeType="1"/>
          </p:cNvSpPr>
          <p:nvPr userDrawn="1"/>
        </p:nvSpPr>
        <p:spPr bwMode="auto">
          <a:xfrm>
            <a:off x="457200" y="1333246"/>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sp>
        <p:nvSpPr>
          <p:cNvPr id="10" name="Title Placeholder 1"/>
          <p:cNvSpPr>
            <a:spLocks noGrp="1"/>
          </p:cNvSpPr>
          <p:nvPr>
            <p:ph type="title"/>
          </p:nvPr>
        </p:nvSpPr>
        <p:spPr>
          <a:xfrm>
            <a:off x="457200" y="439738"/>
            <a:ext cx="8229600" cy="819139"/>
          </a:xfrm>
          <a:prstGeom prst="rect">
            <a:avLst/>
          </a:prstGeom>
          <a:ln w="3175" cmpd="sng">
            <a:noFill/>
          </a:ln>
        </p:spPr>
        <p:txBody>
          <a:bodyPr vert="horz" lIns="0" tIns="0" rIns="0" bIns="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611284436"/>
      </p:ext>
    </p:extLst>
  </p:cSld>
  <p:clrMapOvr>
    <a:masterClrMapping/>
  </p:clrMapOvr>
  <p:transition xmlns:p14="http://schemas.microsoft.com/office/powerpoint/2010/mai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6" name="Line 19"/>
          <p:cNvSpPr>
            <a:spLocks noChangeShapeType="1"/>
          </p:cNvSpPr>
          <p:nvPr userDrawn="1"/>
        </p:nvSpPr>
        <p:spPr bwMode="auto">
          <a:xfrm>
            <a:off x="457200" y="1333246"/>
            <a:ext cx="8229599" cy="0"/>
          </a:xfrm>
          <a:prstGeom prst="line">
            <a:avLst/>
          </a:prstGeom>
          <a:noFill/>
          <a:ln w="6350" cap="sq" cmpd="sng">
            <a:solidFill>
              <a:schemeClr val="tx1">
                <a:lumMod val="25000"/>
                <a:lumOff val="75000"/>
              </a:schemeClr>
            </a:solidFill>
            <a:prstDash val="solid"/>
            <a:round/>
            <a:headEnd/>
            <a:tailEnd/>
          </a:ln>
          <a:effectLst/>
        </p:spPr>
        <p:txBody>
          <a:bodyPr/>
          <a:lstStyle/>
          <a:p>
            <a:pPr>
              <a:spcBef>
                <a:spcPct val="50000"/>
              </a:spcBef>
              <a:defRPr/>
            </a:pPr>
            <a:endParaRPr lang="en-US" dirty="0">
              <a:ln>
                <a:solidFill>
                  <a:schemeClr val="bg1"/>
                </a:solidFill>
              </a:ln>
              <a:ea typeface="+mn-ea"/>
            </a:endParaRPr>
          </a:p>
        </p:txBody>
      </p:sp>
      <p:sp>
        <p:nvSpPr>
          <p:cNvPr id="7" name="Title Placeholder 1"/>
          <p:cNvSpPr>
            <a:spLocks noGrp="1"/>
          </p:cNvSpPr>
          <p:nvPr>
            <p:ph type="title"/>
          </p:nvPr>
        </p:nvSpPr>
        <p:spPr>
          <a:xfrm>
            <a:off x="457200" y="439738"/>
            <a:ext cx="8229600" cy="819139"/>
          </a:xfrm>
          <a:prstGeom prst="rect">
            <a:avLst/>
          </a:prstGeom>
          <a:ln w="3175" cmpd="sng">
            <a:noFill/>
          </a:ln>
        </p:spPr>
        <p:txBody>
          <a:bodyPr vert="horz" lIns="0" tIns="0" rIns="0" bIns="0" rtlCol="0" anchor="b">
            <a:normAutofit/>
          </a:bodyPr>
          <a:lstStyle/>
          <a:p>
            <a:r>
              <a:rPr lang="en-US" smtClean="0"/>
              <a:t>Click to edit Master title style</a:t>
            </a:r>
            <a:endParaRPr lang="en-US" dirty="0"/>
          </a:p>
        </p:txBody>
      </p:sp>
    </p:spTree>
    <p:extLst>
      <p:ext uri="{BB962C8B-B14F-4D97-AF65-F5344CB8AC3E}">
        <p14:creationId xmlns:p14="http://schemas.microsoft.com/office/powerpoint/2010/main" val="386639716"/>
      </p:ext>
    </p:extLst>
  </p:cSld>
  <p:clrMapOvr>
    <a:masterClrMapping/>
  </p:clrMapOvr>
  <p:transition xmlns:p14="http://schemas.microsoft.com/office/powerpoint/2010/mai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584432"/>
            <a:ext cx="5486400" cy="438376"/>
          </a:xfrm>
        </p:spPr>
        <p:txBody>
          <a:bodyPr anchor="b"/>
          <a:lstStyle>
            <a:lvl1pPr algn="l">
              <a:defRPr sz="2000" b="1"/>
            </a:lvl1pPr>
          </a:lstStyle>
          <a:p>
            <a:r>
              <a:rPr lang="en-US" dirty="0" smtClean="0"/>
              <a:t>Click to Edit the Master Title Style</a:t>
            </a:r>
            <a:endParaRPr lang="en-US" dirty="0"/>
          </a:p>
        </p:txBody>
      </p:sp>
      <p:sp>
        <p:nvSpPr>
          <p:cNvPr id="3" name="Picture Placeholder 2"/>
          <p:cNvSpPr>
            <a:spLocks noGrp="1"/>
          </p:cNvSpPr>
          <p:nvPr>
            <p:ph type="pic" idx="1"/>
          </p:nvPr>
        </p:nvSpPr>
        <p:spPr>
          <a:xfrm>
            <a:off x="1792288" y="457200"/>
            <a:ext cx="5486400" cy="4114800"/>
          </a:xfrm>
          <a:solidFill>
            <a:srgbClr val="6A85BA"/>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151170"/>
            <a:ext cx="5486400" cy="622566"/>
          </a:xfrm>
        </p:spPr>
        <p:txBody>
          <a:bodyPr/>
          <a:lstStyle>
            <a:lvl1pPr marL="0" indent="0">
              <a:buNone/>
              <a:defRPr sz="1400">
                <a:solidFill>
                  <a:schemeClr val="tx1">
                    <a:lumMod val="25000"/>
                    <a:lumOff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999090256"/>
      </p:ext>
    </p:extLst>
  </p:cSld>
  <p:clrMapOvr>
    <a:masterClrMapping/>
  </p:clrMapOvr>
  <p:transition xmlns:p14="http://schemas.microsoft.com/office/powerpoint/2010/mai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924644"/>
      </p:ext>
    </p:extLst>
  </p:cSld>
  <p:clrMapOvr>
    <a:masterClrMapping/>
  </p:clrMapOvr>
  <p:transition xmlns:p14="http://schemas.microsoft.com/office/powerpoint/2010/mai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1312"/>
            <a:ext cx="8229600" cy="918353"/>
          </a:xfrm>
          <a:prstGeom prst="rect">
            <a:avLst/>
          </a:prstGeom>
          <a:ln w="3175" cmpd="sng">
            <a:noFill/>
          </a:ln>
        </p:spPr>
        <p:txBody>
          <a:bodyPr vert="horz" lIns="0" tIns="0" rIns="0" bIns="0" rtlCol="0" anchor="b">
            <a:normAutofit/>
          </a:bodyPr>
          <a:lstStyle/>
          <a:p>
            <a:r>
              <a:rPr lang="en-US" dirty="0" smtClean="0"/>
              <a:t>Click to Edit the Master Title Style</a:t>
            </a:r>
            <a:endParaRPr lang="en-US" dirty="0"/>
          </a:p>
        </p:txBody>
      </p:sp>
      <p:sp>
        <p:nvSpPr>
          <p:cNvPr id="3" name="Text Placeholder 2"/>
          <p:cNvSpPr>
            <a:spLocks noGrp="1"/>
          </p:cNvSpPr>
          <p:nvPr>
            <p:ph type="body" idx="1"/>
          </p:nvPr>
        </p:nvSpPr>
        <p:spPr>
          <a:xfrm>
            <a:off x="457200" y="1540666"/>
            <a:ext cx="8229599" cy="40004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3"/>
          </p:nvPr>
        </p:nvSpPr>
        <p:spPr>
          <a:xfrm>
            <a:off x="457199" y="5986008"/>
            <a:ext cx="6015421" cy="548486"/>
          </a:xfrm>
          <a:prstGeom prst="rect">
            <a:avLst/>
          </a:prstGeom>
        </p:spPr>
        <p:txBody>
          <a:bodyPr vert="horz" lIns="0" tIns="0" rIns="0" bIns="0" rtlCol="0" anchor="b"/>
          <a:lstStyle>
            <a:lvl1pPr algn="l">
              <a:lnSpc>
                <a:spcPct val="50000"/>
              </a:lnSpc>
              <a:defRPr sz="1200">
                <a:solidFill>
                  <a:schemeClr val="bg1">
                    <a:lumMod val="85000"/>
                  </a:schemeClr>
                </a:solidFill>
              </a:defRPr>
            </a:lvl1pPr>
          </a:lstStyle>
          <a:p>
            <a:endParaRPr lang="en-US" dirty="0"/>
          </a:p>
        </p:txBody>
      </p:sp>
      <p:pic>
        <p:nvPicPr>
          <p:cNvPr id="6" name="Picture 5" descr="logo-moores-white.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0221" y="6048375"/>
            <a:ext cx="1846579" cy="457200"/>
          </a:xfrm>
          <a:prstGeom prst="rect">
            <a:avLst/>
          </a:prstGeom>
        </p:spPr>
      </p:pic>
    </p:spTree>
    <p:extLst>
      <p:ext uri="{BB962C8B-B14F-4D97-AF65-F5344CB8AC3E}">
        <p14:creationId xmlns:p14="http://schemas.microsoft.com/office/powerpoint/2010/main" val="208651129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1" r:id="rId6"/>
    <p:sldLayoutId id="2147483808" r:id="rId7"/>
    <p:sldLayoutId id="2147483805" r:id="rId8"/>
    <p:sldLayoutId id="2147483803" r:id="rId9"/>
  </p:sldLayoutIdLst>
  <p:transition xmlns:p14="http://schemas.microsoft.com/office/powerpoint/2010/main" spd="slow">
    <p:fade thruBlk="1"/>
  </p:transition>
  <p:timing>
    <p:tnLst>
      <p:par>
        <p:cTn xmlns:p14="http://schemas.microsoft.com/office/powerpoint/2010/main" id="1" dur="indefinite" restart="never" nodeType="tmRoot"/>
      </p:par>
    </p:tnLst>
  </p:timing>
  <p:txStyles>
    <p:titleStyle>
      <a:lvl1pPr algn="l" defTabSz="457200" rtl="0" eaLnBrk="1" latinLnBrk="0" hangingPunct="1">
        <a:lnSpc>
          <a:spcPts val="2800"/>
        </a:lnSpc>
        <a:spcBef>
          <a:spcPct val="0"/>
        </a:spcBef>
        <a:buNone/>
        <a:defRPr sz="2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Tx/>
        <a:buFont typeface="Arial"/>
        <a:buChar char="•"/>
        <a:defRPr sz="2400" kern="1200">
          <a:solidFill>
            <a:srgbClr val="FFFFFF"/>
          </a:solidFill>
          <a:latin typeface="+mn-lt"/>
          <a:ea typeface="+mn-ea"/>
          <a:cs typeface="+mn-cs"/>
        </a:defRPr>
      </a:lvl1pPr>
      <a:lvl2pPr marL="742950" indent="-310896" algn="l" defTabSz="457200" rtl="0" eaLnBrk="1" latinLnBrk="0" hangingPunct="1">
        <a:spcBef>
          <a:spcPct val="20000"/>
        </a:spcBef>
        <a:buClrTx/>
        <a:buFont typeface="Arial"/>
        <a:buChar char="•"/>
        <a:defRPr sz="2200" kern="1200">
          <a:solidFill>
            <a:srgbClr val="FFFFFF"/>
          </a:solidFill>
          <a:latin typeface="+mn-lt"/>
          <a:ea typeface="+mn-ea"/>
          <a:cs typeface="+mn-cs"/>
        </a:defRPr>
      </a:lvl2pPr>
      <a:lvl3pPr marL="1143000" indent="-274320" algn="l" defTabSz="457200" rtl="0" eaLnBrk="1" latinLnBrk="0" hangingPunct="1">
        <a:spcBef>
          <a:spcPct val="20000"/>
        </a:spcBef>
        <a:buClrTx/>
        <a:buFont typeface="Arial"/>
        <a:buChar char="•"/>
        <a:defRPr sz="2000" kern="1200">
          <a:solidFill>
            <a:srgbClr val="FFFFFF"/>
          </a:solidFill>
          <a:latin typeface="+mn-lt"/>
          <a:ea typeface="+mn-ea"/>
          <a:cs typeface="+mn-cs"/>
        </a:defRPr>
      </a:lvl3pPr>
      <a:lvl4pPr marL="1600200" indent="-256032" algn="l" defTabSz="457200" rtl="0" eaLnBrk="1" latinLnBrk="0" hangingPunct="1">
        <a:spcBef>
          <a:spcPct val="20000"/>
        </a:spcBef>
        <a:buClrTx/>
        <a:buFont typeface="Arial"/>
        <a:buChar char="•"/>
        <a:defRPr sz="1800" kern="1200">
          <a:solidFill>
            <a:srgbClr val="FFFFFF"/>
          </a:solidFill>
          <a:latin typeface="+mn-lt"/>
          <a:ea typeface="+mn-ea"/>
          <a:cs typeface="+mn-cs"/>
        </a:defRPr>
      </a:lvl4pPr>
      <a:lvl5pPr marL="2057400" indent="-228600" algn="l" defTabSz="457200" rtl="0" eaLnBrk="1" latinLnBrk="0" hangingPunct="1">
        <a:spcBef>
          <a:spcPct val="20000"/>
        </a:spcBef>
        <a:buClrTx/>
        <a:buFont typeface="Arial"/>
        <a:buChar char="•"/>
        <a:defRPr sz="16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 Id="rId3"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e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g"/><Relationship Id="rId1" Type="http://schemas.openxmlformats.org/officeDocument/2006/relationships/slideLayout" Target="../slideLayouts/slideLayout9.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05973" y="3396190"/>
            <a:ext cx="8229600" cy="1362075"/>
          </a:xfrm>
        </p:spPr>
        <p:txBody>
          <a:bodyPr>
            <a:noAutofit/>
          </a:bodyPr>
          <a:lstStyle/>
          <a:p>
            <a:pPr algn="ctr"/>
            <a:r>
              <a:rPr lang="en-US" sz="2000" dirty="0"/>
              <a:t/>
            </a:r>
            <a:br>
              <a:rPr lang="en-US" sz="2000" dirty="0"/>
            </a:br>
            <a:r>
              <a:rPr lang="en-US" sz="2000" dirty="0"/>
              <a:t>J. Kellogg </a:t>
            </a:r>
            <a:r>
              <a:rPr lang="en-US" sz="2000" dirty="0" smtClean="0"/>
              <a:t>Parsons, </a:t>
            </a:r>
            <a:r>
              <a:rPr lang="en-US" sz="2000" dirty="0"/>
              <a:t>David </a:t>
            </a:r>
            <a:r>
              <a:rPr lang="en-US" sz="2000" dirty="0" err="1" smtClean="0"/>
              <a:t>Zarieh</a:t>
            </a:r>
            <a:r>
              <a:rPr lang="en-US" sz="2000" dirty="0" smtClean="0"/>
              <a:t>, </a:t>
            </a:r>
            <a:r>
              <a:rPr lang="en-US" sz="2000" dirty="0"/>
              <a:t>John P. </a:t>
            </a:r>
            <a:r>
              <a:rPr lang="en-US" sz="2000" dirty="0" smtClean="0"/>
              <a:t>Pierce, </a:t>
            </a:r>
            <a:r>
              <a:rPr lang="en-US" sz="2000" dirty="0"/>
              <a:t>James </a:t>
            </a:r>
            <a:r>
              <a:rPr lang="en-US" sz="2000" dirty="0" err="1" smtClean="0"/>
              <a:t>Mohler</a:t>
            </a:r>
            <a:r>
              <a:rPr lang="en-US" sz="2000" dirty="0" smtClean="0"/>
              <a:t>,</a:t>
            </a:r>
            <a:r>
              <a:rPr lang="en-US" sz="2000" baseline="30000" dirty="0" smtClean="0"/>
              <a:t> </a:t>
            </a:r>
            <a:r>
              <a:rPr lang="en-US" sz="2000" dirty="0"/>
              <a:t>Electra </a:t>
            </a:r>
            <a:r>
              <a:rPr lang="en-US" sz="2000" dirty="0" err="1" smtClean="0"/>
              <a:t>Paskett</a:t>
            </a:r>
            <a:r>
              <a:rPr lang="en-US" sz="2000" dirty="0" smtClean="0"/>
              <a:t>,</a:t>
            </a:r>
            <a:r>
              <a:rPr lang="en-US" sz="2000" baseline="30000" dirty="0" smtClean="0"/>
              <a:t> </a:t>
            </a:r>
            <a:r>
              <a:rPr lang="en-US" sz="2000" dirty="0"/>
              <a:t>Donna </a:t>
            </a:r>
            <a:r>
              <a:rPr lang="en-US" sz="2000" dirty="0" smtClean="0"/>
              <a:t>Hansel, </a:t>
            </a:r>
            <a:r>
              <a:rPr lang="en-US" sz="2000" dirty="0"/>
              <a:t>Adam </a:t>
            </a:r>
            <a:r>
              <a:rPr lang="en-US" sz="2000" dirty="0" err="1" smtClean="0"/>
              <a:t>Kibel</a:t>
            </a:r>
            <a:r>
              <a:rPr lang="en-US" sz="2000" dirty="0" smtClean="0"/>
              <a:t>, </a:t>
            </a:r>
            <a:r>
              <a:rPr lang="en-US" sz="2000" dirty="0" err="1"/>
              <a:t>Olwen</a:t>
            </a:r>
            <a:r>
              <a:rPr lang="en-US" sz="2000" dirty="0"/>
              <a:t> </a:t>
            </a:r>
            <a:r>
              <a:rPr lang="en-US" sz="2000" dirty="0" smtClean="0"/>
              <a:t>Hahn, </a:t>
            </a:r>
            <a:r>
              <a:rPr lang="en-US" sz="2000" dirty="0"/>
              <a:t>John </a:t>
            </a:r>
            <a:r>
              <a:rPr lang="en-US" sz="2000" dirty="0" smtClean="0"/>
              <a:t>Taylor, </a:t>
            </a:r>
            <a:r>
              <a:rPr lang="en-US" sz="2000" dirty="0" err="1"/>
              <a:t>Lannis</a:t>
            </a:r>
            <a:r>
              <a:rPr lang="en-US" sz="2000" dirty="0"/>
              <a:t> </a:t>
            </a:r>
            <a:r>
              <a:rPr lang="en-US" sz="2000" dirty="0" smtClean="0"/>
              <a:t>Hall, </a:t>
            </a:r>
            <a:r>
              <a:rPr lang="en-US" sz="2000" dirty="0"/>
              <a:t>Sean </a:t>
            </a:r>
            <a:r>
              <a:rPr lang="en-US" sz="2000" dirty="0" smtClean="0"/>
              <a:t>Stroup, </a:t>
            </a:r>
            <a:r>
              <a:rPr lang="en-US" sz="2000" dirty="0"/>
              <a:t>Eric </a:t>
            </a:r>
            <a:r>
              <a:rPr lang="en-US" sz="2000" dirty="0" smtClean="0"/>
              <a:t>Small, </a:t>
            </a:r>
            <a:r>
              <a:rPr lang="en-US" sz="2000" dirty="0"/>
              <a:t>Peter Van </a:t>
            </a:r>
            <a:r>
              <a:rPr lang="en-US" sz="2000" dirty="0" err="1" smtClean="0"/>
              <a:t>Veldhuizen</a:t>
            </a:r>
            <a:r>
              <a:rPr lang="en-US" sz="2000" dirty="0" smtClean="0"/>
              <a:t>, </a:t>
            </a:r>
            <a:r>
              <a:rPr lang="en-US" sz="2000" dirty="0"/>
              <a:t>Michael J. </a:t>
            </a:r>
            <a:r>
              <a:rPr lang="en-US" sz="2000" dirty="0" smtClean="0"/>
              <a:t>Morris, </a:t>
            </a:r>
            <a:br>
              <a:rPr lang="en-US" sz="2000" dirty="0" smtClean="0"/>
            </a:br>
            <a:r>
              <a:rPr lang="en-US" sz="2000" dirty="0" smtClean="0"/>
              <a:t>and </a:t>
            </a:r>
            <a:r>
              <a:rPr lang="en-US" sz="2000" dirty="0"/>
              <a:t>James </a:t>
            </a:r>
            <a:r>
              <a:rPr lang="en-US" sz="2000" dirty="0" smtClean="0"/>
              <a:t>Marshall</a:t>
            </a:r>
            <a:r>
              <a:rPr lang="en-US" sz="2000" dirty="0"/>
              <a:t/>
            </a:r>
            <a:br>
              <a:rPr lang="en-US" sz="2000" dirty="0"/>
            </a:br>
            <a:endParaRPr lang="en-US" sz="2000" dirty="0">
              <a:solidFill>
                <a:srgbClr val="FFFF00"/>
              </a:solidFill>
              <a:effectLst>
                <a:outerShdw blurRad="38100" dist="38100" dir="2700000" algn="tl">
                  <a:srgbClr val="000000">
                    <a:alpha val="43137"/>
                  </a:srgbClr>
                </a:outerShdw>
              </a:effectLst>
              <a:latin typeface="Arial" charset="0"/>
              <a:ea typeface="ＭＳ Ｐゴシック" pitchFamily="-110" charset="-128"/>
              <a:cs typeface="Arial" charset="0"/>
            </a:endParaRPr>
          </a:p>
        </p:txBody>
      </p:sp>
      <p:sp>
        <p:nvSpPr>
          <p:cNvPr id="5" name="Subtitle 4"/>
          <p:cNvSpPr>
            <a:spLocks noGrp="1"/>
          </p:cNvSpPr>
          <p:nvPr>
            <p:ph type="body" idx="4294967295"/>
          </p:nvPr>
        </p:nvSpPr>
        <p:spPr>
          <a:xfrm>
            <a:off x="405973" y="0"/>
            <a:ext cx="8229600" cy="2711450"/>
          </a:xfrm>
        </p:spPr>
        <p:txBody>
          <a:bodyPr>
            <a:normAutofit fontScale="25000" lnSpcReduction="20000"/>
          </a:bodyPr>
          <a:lstStyle/>
          <a:p>
            <a:endParaRPr lang="en-US" sz="2600" dirty="0" smtClean="0">
              <a:solidFill>
                <a:srgbClr val="FFFF99"/>
              </a:solidFill>
              <a:effectLst>
                <a:outerShdw blurRad="38100" dist="38100" dir="2700000" algn="tl">
                  <a:srgbClr val="000000">
                    <a:alpha val="43137"/>
                  </a:srgbClr>
                </a:outerShdw>
              </a:effectLst>
            </a:endParaRPr>
          </a:p>
          <a:p>
            <a:pPr marL="0" indent="0" algn="ctr">
              <a:lnSpc>
                <a:spcPct val="120000"/>
              </a:lnSpc>
              <a:buNone/>
            </a:pPr>
            <a:r>
              <a:rPr lang="en-US" sz="14400" dirty="0">
                <a:solidFill>
                  <a:srgbClr val="FFFF00"/>
                </a:solidFill>
                <a:effectLst>
                  <a:outerShdw blurRad="38100" dist="38100" dir="2700000" algn="tl">
                    <a:srgbClr val="000000">
                      <a:alpha val="43137"/>
                    </a:srgbClr>
                  </a:outerShdw>
                </a:effectLst>
              </a:rPr>
              <a:t>The Men’s Eating and Living (MEAL) </a:t>
            </a:r>
            <a:r>
              <a:rPr lang="en-US" sz="14400" dirty="0" smtClean="0">
                <a:solidFill>
                  <a:srgbClr val="FFFF00"/>
                </a:solidFill>
                <a:effectLst>
                  <a:outerShdw blurRad="38100" dist="38100" dir="2700000" algn="tl">
                    <a:srgbClr val="000000">
                      <a:alpha val="43137"/>
                    </a:srgbClr>
                  </a:outerShdw>
                </a:effectLst>
              </a:rPr>
              <a:t>Study </a:t>
            </a:r>
            <a:r>
              <a:rPr lang="en-US" sz="14400" dirty="0" smtClean="0">
                <a:solidFill>
                  <a:srgbClr val="FFFF00"/>
                </a:solidFill>
                <a:effectLst>
                  <a:outerShdw blurRad="38100" dist="38100" dir="2700000" algn="tl">
                    <a:srgbClr val="000000">
                      <a:alpha val="43137"/>
                    </a:srgbClr>
                  </a:outerShdw>
                </a:effectLst>
                <a:latin typeface="Arial" charset="0"/>
                <a:ea typeface="ＭＳ Ｐゴシック" pitchFamily="-110" charset="-128"/>
                <a:cs typeface="Arial" charset="0"/>
              </a:rPr>
              <a:t>(</a:t>
            </a:r>
            <a:r>
              <a:rPr lang="en-US" sz="14400" dirty="0">
                <a:solidFill>
                  <a:srgbClr val="FFFF00"/>
                </a:solidFill>
                <a:effectLst>
                  <a:outerShdw blurRad="38100" dist="38100" dir="2700000" algn="tl">
                    <a:srgbClr val="000000">
                      <a:alpha val="43137"/>
                    </a:srgbClr>
                  </a:outerShdw>
                </a:effectLst>
                <a:latin typeface="Arial" charset="0"/>
                <a:ea typeface="ＭＳ Ｐゴシック" pitchFamily="-110" charset="-128"/>
                <a:cs typeface="Arial" charset="0"/>
              </a:rPr>
              <a:t>CALGB 70807 [Alliance]): A Randomized Clinical Trial of a Diet Intervention in Men on Active Surveillance for Prostate Cancer</a:t>
            </a:r>
            <a:r>
              <a:rPr lang="en-US" sz="14400" b="1" dirty="0"/>
              <a:t> </a:t>
            </a:r>
            <a:endParaRPr lang="en-US" sz="14400" dirty="0">
              <a:solidFill>
                <a:srgbClr val="FFFF99"/>
              </a:solidFill>
              <a:effectLst>
                <a:outerShdw blurRad="38100" dist="38100" dir="2700000" algn="tl">
                  <a:srgbClr val="000000">
                    <a:alpha val="43137"/>
                  </a:srgbClr>
                </a:outerShdw>
              </a:effectLst>
            </a:endParaRPr>
          </a:p>
          <a:p>
            <a:endParaRPr lang="en-US" sz="14400" dirty="0" smtClean="0">
              <a:solidFill>
                <a:srgbClr val="FFFF99"/>
              </a:solidFill>
              <a:effectLst>
                <a:outerShdw blurRad="38100" dist="38100" dir="2700000" algn="tl">
                  <a:srgbClr val="000000">
                    <a:alpha val="43137"/>
                  </a:srgbClr>
                </a:outerShdw>
              </a:effectLst>
            </a:endParaRPr>
          </a:p>
          <a:p>
            <a:endParaRPr lang="en-US" sz="14400" dirty="0"/>
          </a:p>
        </p:txBody>
      </p:sp>
      <p:sp>
        <p:nvSpPr>
          <p:cNvPr id="2" name="TextBox 1"/>
          <p:cNvSpPr txBox="1"/>
          <p:nvPr/>
        </p:nvSpPr>
        <p:spPr>
          <a:xfrm>
            <a:off x="405972" y="4419596"/>
            <a:ext cx="8382427" cy="1323439"/>
          </a:xfrm>
          <a:prstGeom prst="rect">
            <a:avLst/>
          </a:prstGeom>
          <a:noFill/>
        </p:spPr>
        <p:txBody>
          <a:bodyPr wrap="square" rtlCol="0">
            <a:spAutoFit/>
          </a:bodyPr>
          <a:lstStyle/>
          <a:p>
            <a:pPr algn="ctr"/>
            <a:r>
              <a:rPr lang="en-US" sz="1600" b="1" dirty="0">
                <a:solidFill>
                  <a:srgbClr val="FFFF66"/>
                </a:solidFill>
              </a:rPr>
              <a:t>Support</a:t>
            </a:r>
            <a:r>
              <a:rPr lang="en-US" sz="1600" dirty="0">
                <a:solidFill>
                  <a:srgbClr val="FFFF66"/>
                </a:solidFill>
              </a:rPr>
              <a:t>: UG1CA189823, U10CA037447, U10CA011789, U10CA041287, U10CA059518, U10CA077651, U10CA077658, U10CA138561, U10CA180791, U10CA180850, U10CA180866, U10CA180888, National Cancer Institute 1R01 CA132951-01A1, Department of Defense PC073412, and The Prostate </a:t>
            </a:r>
            <a:r>
              <a:rPr lang="en-US" sz="1600" dirty="0" smtClean="0">
                <a:solidFill>
                  <a:srgbClr val="FFFF66"/>
                </a:solidFill>
              </a:rPr>
              <a:t>Cancer Foundation</a:t>
            </a:r>
            <a:r>
              <a:rPr lang="en-US" sz="1600" dirty="0">
                <a:solidFill>
                  <a:srgbClr val="FFFF66"/>
                </a:solidFill>
              </a:rPr>
              <a:t>.  </a:t>
            </a:r>
            <a:endParaRPr lang="en-US" sz="1600" dirty="0" smtClean="0">
              <a:solidFill>
                <a:srgbClr val="FFFF66"/>
              </a:solidFill>
            </a:endParaRPr>
          </a:p>
          <a:p>
            <a:pPr algn="ctr"/>
            <a:r>
              <a:rPr lang="en-US" sz="1600" dirty="0" err="1" smtClean="0">
                <a:solidFill>
                  <a:srgbClr val="FFFF66"/>
                </a:solidFill>
              </a:rPr>
              <a:t>ClinicalTrials.gov</a:t>
            </a:r>
            <a:r>
              <a:rPr lang="en-US" sz="1600" dirty="0" smtClean="0">
                <a:solidFill>
                  <a:srgbClr val="FFFF66"/>
                </a:solidFill>
              </a:rPr>
              <a:t> </a:t>
            </a:r>
            <a:r>
              <a:rPr lang="en-US" sz="1600" dirty="0">
                <a:solidFill>
                  <a:srgbClr val="FFFF66"/>
                </a:solidFill>
              </a:rPr>
              <a:t>Identifier: NCT01238172</a:t>
            </a:r>
          </a:p>
        </p:txBody>
      </p:sp>
      <p:pic>
        <p:nvPicPr>
          <p:cNvPr id="3" name="Picture 2" descr="RPCI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80" y="5615126"/>
            <a:ext cx="1250899" cy="1075334"/>
          </a:xfrm>
          <a:prstGeom prst="rect">
            <a:avLst/>
          </a:prstGeom>
        </p:spPr>
      </p:pic>
      <p:pic>
        <p:nvPicPr>
          <p:cNvPr id="6" name="Picture 5" descr="Alliance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5743035"/>
            <a:ext cx="2590800" cy="1054100"/>
          </a:xfrm>
          <a:prstGeom prst="rect">
            <a:avLst/>
          </a:prstGeom>
        </p:spPr>
      </p:pic>
    </p:spTree>
    <p:extLst>
      <p:ext uri="{BB962C8B-B14F-4D97-AF65-F5344CB8AC3E}">
        <p14:creationId xmlns:p14="http://schemas.microsoft.com/office/powerpoint/2010/main" val="290501150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02746"/>
            <a:ext cx="8229600" cy="1500187"/>
          </a:xfrm>
        </p:spPr>
        <p:txBody>
          <a:bodyPr>
            <a:normAutofit/>
          </a:bodyPr>
          <a:lstStyle/>
          <a:p>
            <a:pPr algn="ctr"/>
            <a:r>
              <a:rPr lang="en-US" sz="4400" dirty="0" smtClean="0">
                <a:solidFill>
                  <a:srgbClr val="FFFF00"/>
                </a:solidFill>
                <a:effectLst>
                  <a:outerShdw blurRad="38100" dist="38100" dir="2700000" algn="tl">
                    <a:srgbClr val="000000"/>
                  </a:outerShdw>
                </a:effectLst>
              </a:rPr>
              <a:t>DIET ADHERENCE</a:t>
            </a:r>
            <a:endParaRPr lang="en-US" sz="4400" dirty="0"/>
          </a:p>
        </p:txBody>
      </p:sp>
    </p:spTree>
    <p:extLst>
      <p:ext uri="{BB962C8B-B14F-4D97-AF65-F5344CB8AC3E}">
        <p14:creationId xmlns:p14="http://schemas.microsoft.com/office/powerpoint/2010/main" val="183426417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11067660"/>
              </p:ext>
            </p:extLst>
          </p:nvPr>
        </p:nvGraphicFramePr>
        <p:xfrm>
          <a:off x="457200" y="1536700"/>
          <a:ext cx="8229600" cy="4000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pPr algn="ctr">
              <a:lnSpc>
                <a:spcPct val="100000"/>
              </a:lnSpc>
            </a:pPr>
            <a:r>
              <a:rPr lang="en-US" sz="4000" dirty="0" smtClean="0">
                <a:solidFill>
                  <a:srgbClr val="FFFF00"/>
                </a:solidFill>
              </a:rPr>
              <a:t>Total Vegetables</a:t>
            </a:r>
            <a:br>
              <a:rPr lang="en-US" sz="4000" dirty="0" smtClean="0">
                <a:solidFill>
                  <a:srgbClr val="FFFF00"/>
                </a:solidFill>
              </a:rPr>
            </a:br>
            <a:r>
              <a:rPr lang="en-US" sz="4000" dirty="0" smtClean="0">
                <a:solidFill>
                  <a:srgbClr val="FFFF00"/>
                </a:solidFill>
              </a:rPr>
              <a:t>Servings/Day</a:t>
            </a:r>
            <a:endParaRPr lang="en-US" sz="4000" dirty="0">
              <a:solidFill>
                <a:srgbClr val="FFFF00"/>
              </a:solidFill>
            </a:endParaRPr>
          </a:p>
        </p:txBody>
      </p:sp>
      <p:sp>
        <p:nvSpPr>
          <p:cNvPr id="5" name="TextBox 4"/>
          <p:cNvSpPr txBox="1"/>
          <p:nvPr/>
        </p:nvSpPr>
        <p:spPr>
          <a:xfrm>
            <a:off x="3039535" y="3541077"/>
            <a:ext cx="2514599" cy="65658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defRPr/>
            </a:pPr>
            <a:r>
              <a:rPr lang="en-US" sz="4400" dirty="0" smtClean="0">
                <a:solidFill>
                  <a:schemeClr val="tx1"/>
                </a:solidFill>
                <a:effectLst>
                  <a:outerShdw blurRad="38100" dist="38100" dir="2700000" algn="tl">
                    <a:srgbClr val="000000"/>
                  </a:outerShdw>
                </a:effectLst>
                <a:latin typeface="Arial" charset="0"/>
                <a:ea typeface="ＭＳ Ｐゴシック" charset="0"/>
                <a:cs typeface="Arial" charset="0"/>
              </a:rPr>
              <a:t>p &lt; 0.001</a:t>
            </a:r>
          </a:p>
        </p:txBody>
      </p:sp>
    </p:spTree>
    <p:extLst>
      <p:ext uri="{BB962C8B-B14F-4D97-AF65-F5344CB8AC3E}">
        <p14:creationId xmlns:p14="http://schemas.microsoft.com/office/powerpoint/2010/main" val="286278561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09851279"/>
              </p:ext>
            </p:extLst>
          </p:nvPr>
        </p:nvGraphicFramePr>
        <p:xfrm>
          <a:off x="457200" y="1536700"/>
          <a:ext cx="8229600" cy="4000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57200" y="896957"/>
            <a:ext cx="8229600" cy="806440"/>
          </a:xfrm>
        </p:spPr>
        <p:txBody>
          <a:bodyPr>
            <a:normAutofit fontScale="90000"/>
          </a:bodyPr>
          <a:lstStyle/>
          <a:p>
            <a:pPr algn="ctr">
              <a:lnSpc>
                <a:spcPct val="100000"/>
              </a:lnSpc>
            </a:pPr>
            <a:r>
              <a:rPr lang="en-US" sz="3600" dirty="0" smtClean="0">
                <a:solidFill>
                  <a:srgbClr val="FFFF00"/>
                </a:solidFill>
              </a:rPr>
              <a:t>Lycopene</a:t>
            </a:r>
            <a:br>
              <a:rPr lang="en-US" sz="3600" dirty="0" smtClean="0">
                <a:solidFill>
                  <a:srgbClr val="FFFF00"/>
                </a:solidFill>
              </a:rPr>
            </a:br>
            <a:r>
              <a:rPr lang="en-US" sz="3600" dirty="0" smtClean="0">
                <a:solidFill>
                  <a:srgbClr val="FFFF00"/>
                </a:solidFill>
              </a:rPr>
              <a:t>(Intake/day)</a:t>
            </a:r>
            <a:br>
              <a:rPr lang="en-US" sz="3600" dirty="0" smtClean="0">
                <a:solidFill>
                  <a:srgbClr val="FFFF00"/>
                </a:solidFill>
              </a:rPr>
            </a:br>
            <a:endParaRPr lang="en-US" sz="3600" dirty="0">
              <a:solidFill>
                <a:srgbClr val="FFFF00"/>
              </a:solidFill>
            </a:endParaRPr>
          </a:p>
        </p:txBody>
      </p:sp>
      <p:sp>
        <p:nvSpPr>
          <p:cNvPr id="8" name="TextBox 7"/>
          <p:cNvSpPr txBox="1"/>
          <p:nvPr/>
        </p:nvSpPr>
        <p:spPr>
          <a:xfrm>
            <a:off x="3158068" y="3795979"/>
            <a:ext cx="2514599" cy="65658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defRPr/>
            </a:pPr>
            <a:r>
              <a:rPr lang="en-US" sz="4400" dirty="0" smtClean="0">
                <a:solidFill>
                  <a:schemeClr val="tx1"/>
                </a:solidFill>
                <a:effectLst>
                  <a:outerShdw blurRad="38100" dist="38100" dir="2700000" algn="tl">
                    <a:srgbClr val="000000"/>
                  </a:outerShdw>
                </a:effectLst>
                <a:latin typeface="Arial" charset="0"/>
                <a:ea typeface="ＭＳ Ｐゴシック" charset="0"/>
                <a:cs typeface="Arial" charset="0"/>
              </a:rPr>
              <a:t>p &lt; 0.001</a:t>
            </a:r>
          </a:p>
        </p:txBody>
      </p:sp>
    </p:spTree>
    <p:extLst>
      <p:ext uri="{BB962C8B-B14F-4D97-AF65-F5344CB8AC3E}">
        <p14:creationId xmlns:p14="http://schemas.microsoft.com/office/powerpoint/2010/main" val="61405049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63905940"/>
              </p:ext>
            </p:extLst>
          </p:nvPr>
        </p:nvGraphicFramePr>
        <p:xfrm>
          <a:off x="457200" y="1536700"/>
          <a:ext cx="8229600" cy="40005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Autofit/>
          </a:bodyPr>
          <a:lstStyle/>
          <a:p>
            <a:pPr algn="ctr">
              <a:lnSpc>
                <a:spcPct val="100000"/>
              </a:lnSpc>
            </a:pPr>
            <a:r>
              <a:rPr lang="en-US" sz="3600" dirty="0" smtClean="0">
                <a:solidFill>
                  <a:srgbClr val="FFFF00"/>
                </a:solidFill>
              </a:rPr>
              <a:t>Fat Calories </a:t>
            </a:r>
            <a:br>
              <a:rPr lang="en-US" sz="3600" dirty="0" smtClean="0">
                <a:solidFill>
                  <a:srgbClr val="FFFF00"/>
                </a:solidFill>
              </a:rPr>
            </a:br>
            <a:r>
              <a:rPr lang="en-US" sz="3600" dirty="0" smtClean="0">
                <a:solidFill>
                  <a:srgbClr val="FFFF00"/>
                </a:solidFill>
              </a:rPr>
              <a:t>(kcal/day)</a:t>
            </a:r>
            <a:endParaRPr lang="en-US" sz="3600" dirty="0">
              <a:solidFill>
                <a:srgbClr val="FFFF00"/>
              </a:solidFill>
            </a:endParaRPr>
          </a:p>
        </p:txBody>
      </p:sp>
      <p:sp>
        <p:nvSpPr>
          <p:cNvPr id="2" name="TextBox 1"/>
          <p:cNvSpPr txBox="1"/>
          <p:nvPr/>
        </p:nvSpPr>
        <p:spPr>
          <a:xfrm>
            <a:off x="6424378" y="784305"/>
            <a:ext cx="184666" cy="369332"/>
          </a:xfrm>
          <a:prstGeom prst="rect">
            <a:avLst/>
          </a:prstGeom>
          <a:noFill/>
        </p:spPr>
        <p:txBody>
          <a:bodyPr wrap="none" rtlCol="0">
            <a:spAutoFit/>
          </a:bodyPr>
          <a:lstStyle/>
          <a:p>
            <a:endParaRPr lang="en-US" dirty="0"/>
          </a:p>
        </p:txBody>
      </p:sp>
      <p:sp>
        <p:nvSpPr>
          <p:cNvPr id="5" name="TextBox 4"/>
          <p:cNvSpPr txBox="1"/>
          <p:nvPr/>
        </p:nvSpPr>
        <p:spPr>
          <a:xfrm>
            <a:off x="3014136" y="2176361"/>
            <a:ext cx="2514599" cy="65658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defRPr/>
            </a:pPr>
            <a:r>
              <a:rPr lang="en-US" sz="4400" dirty="0" smtClean="0">
                <a:solidFill>
                  <a:schemeClr val="tx1"/>
                </a:solidFill>
                <a:effectLst>
                  <a:outerShdw blurRad="38100" dist="38100" dir="2700000" algn="tl">
                    <a:srgbClr val="000000"/>
                  </a:outerShdw>
                </a:effectLst>
                <a:latin typeface="Arial" charset="0"/>
                <a:ea typeface="ＭＳ Ｐゴシック" charset="0"/>
                <a:cs typeface="Arial" charset="0"/>
              </a:rPr>
              <a:t>p </a:t>
            </a:r>
            <a:r>
              <a:rPr lang="en-US" sz="4400" dirty="0" smtClean="0">
                <a:effectLst>
                  <a:outerShdw blurRad="38100" dist="38100" dir="2700000" algn="tl">
                    <a:srgbClr val="000000"/>
                  </a:outerShdw>
                </a:effectLst>
                <a:latin typeface="Arial" charset="0"/>
                <a:ea typeface="ＭＳ Ｐゴシック" charset="0"/>
                <a:cs typeface="Arial" charset="0"/>
              </a:rPr>
              <a:t>=</a:t>
            </a:r>
            <a:r>
              <a:rPr lang="en-US" sz="4400" dirty="0" smtClean="0">
                <a:solidFill>
                  <a:schemeClr val="tx1"/>
                </a:solidFill>
                <a:effectLst>
                  <a:outerShdw blurRad="38100" dist="38100" dir="2700000" algn="tl">
                    <a:srgbClr val="000000"/>
                  </a:outerShdw>
                </a:effectLst>
                <a:latin typeface="Arial" charset="0"/>
                <a:ea typeface="ＭＳ Ｐゴシック" charset="0"/>
                <a:cs typeface="Arial" charset="0"/>
              </a:rPr>
              <a:t> 0.02</a:t>
            </a:r>
          </a:p>
        </p:txBody>
      </p:sp>
    </p:spTree>
    <p:extLst>
      <p:ext uri="{BB962C8B-B14F-4D97-AF65-F5344CB8AC3E}">
        <p14:creationId xmlns:p14="http://schemas.microsoft.com/office/powerpoint/2010/main" val="294973943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87564463"/>
              </p:ext>
            </p:extLst>
          </p:nvPr>
        </p:nvGraphicFramePr>
        <p:xfrm>
          <a:off x="457200" y="1536699"/>
          <a:ext cx="7738533" cy="432223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457200" y="730259"/>
            <a:ext cx="8229600" cy="806440"/>
          </a:xfrm>
        </p:spPr>
        <p:txBody>
          <a:bodyPr>
            <a:normAutofit fontScale="90000"/>
          </a:bodyPr>
          <a:lstStyle/>
          <a:p>
            <a:pPr algn="ctr"/>
            <a:r>
              <a:rPr lang="en-US" sz="4400" dirty="0" smtClean="0">
                <a:solidFill>
                  <a:srgbClr val="FFFF00"/>
                </a:solidFill>
              </a:rPr>
              <a:t>Plasma Carotenoids</a:t>
            </a:r>
            <a:br>
              <a:rPr lang="en-US" sz="4400" dirty="0" smtClean="0">
                <a:solidFill>
                  <a:srgbClr val="FFFF00"/>
                </a:solidFill>
              </a:rPr>
            </a:br>
            <a:r>
              <a:rPr lang="en-US" sz="4400" dirty="0" smtClean="0">
                <a:solidFill>
                  <a:srgbClr val="FFFF00"/>
                </a:solidFill>
              </a:rPr>
              <a:t/>
            </a:r>
            <a:br>
              <a:rPr lang="en-US" sz="4400" dirty="0" smtClean="0">
                <a:solidFill>
                  <a:srgbClr val="FFFF00"/>
                </a:solidFill>
              </a:rPr>
            </a:br>
            <a:endParaRPr lang="en-US" sz="4400" dirty="0"/>
          </a:p>
        </p:txBody>
      </p:sp>
      <p:sp>
        <p:nvSpPr>
          <p:cNvPr id="5" name="TextBox 4"/>
          <p:cNvSpPr txBox="1"/>
          <p:nvPr/>
        </p:nvSpPr>
        <p:spPr>
          <a:xfrm>
            <a:off x="2870202" y="1316143"/>
            <a:ext cx="1904999" cy="55399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defRPr/>
            </a:pPr>
            <a:r>
              <a:rPr lang="en-US" sz="3600" dirty="0" smtClean="0">
                <a:solidFill>
                  <a:schemeClr val="tx1"/>
                </a:solidFill>
                <a:effectLst>
                  <a:outerShdw blurRad="38100" dist="38100" dir="2700000" algn="tl">
                    <a:srgbClr val="000000"/>
                  </a:outerShdw>
                </a:effectLst>
                <a:latin typeface="Arial" charset="0"/>
                <a:ea typeface="ＭＳ Ｐゴシック" charset="0"/>
                <a:cs typeface="Arial" charset="0"/>
              </a:rPr>
              <a:t>p &lt; 0.01</a:t>
            </a:r>
          </a:p>
        </p:txBody>
      </p:sp>
      <p:sp>
        <p:nvSpPr>
          <p:cNvPr id="7" name="TextBox 6"/>
          <p:cNvSpPr txBox="1"/>
          <p:nvPr/>
        </p:nvSpPr>
        <p:spPr>
          <a:xfrm>
            <a:off x="5376335" y="1742335"/>
            <a:ext cx="1938865" cy="553996"/>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80000"/>
              </a:lnSpc>
              <a:defRPr/>
            </a:pPr>
            <a:r>
              <a:rPr lang="en-US" sz="3600" dirty="0" smtClean="0">
                <a:solidFill>
                  <a:schemeClr val="tx1"/>
                </a:solidFill>
                <a:effectLst>
                  <a:outerShdw blurRad="38100" dist="38100" dir="2700000" algn="tl">
                    <a:srgbClr val="000000"/>
                  </a:outerShdw>
                </a:effectLst>
                <a:latin typeface="Arial" charset="0"/>
                <a:ea typeface="ＭＳ Ｐゴシック" charset="0"/>
                <a:cs typeface="Arial" charset="0"/>
              </a:rPr>
              <a:t>p = 0.08</a:t>
            </a:r>
          </a:p>
        </p:txBody>
      </p:sp>
    </p:spTree>
    <p:extLst>
      <p:ext uri="{BB962C8B-B14F-4D97-AF65-F5344CB8AC3E}">
        <p14:creationId xmlns:p14="http://schemas.microsoft.com/office/powerpoint/2010/main" val="365050312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0.70"/>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02746"/>
            <a:ext cx="8229600" cy="1500187"/>
          </a:xfrm>
        </p:spPr>
        <p:txBody>
          <a:bodyPr>
            <a:normAutofit/>
          </a:bodyPr>
          <a:lstStyle/>
          <a:p>
            <a:pPr algn="ctr"/>
            <a:r>
              <a:rPr lang="en-US" sz="4400" dirty="0" smtClean="0">
                <a:solidFill>
                  <a:srgbClr val="FFFF00"/>
                </a:solidFill>
                <a:effectLst>
                  <a:outerShdw blurRad="38100" dist="38100" dir="2700000" algn="tl">
                    <a:srgbClr val="000000"/>
                  </a:outerShdw>
                </a:effectLst>
              </a:rPr>
              <a:t>PRIMARY OUTCOMES</a:t>
            </a:r>
            <a:endParaRPr lang="en-US" sz="4400" dirty="0"/>
          </a:p>
        </p:txBody>
      </p:sp>
    </p:spTree>
    <p:extLst>
      <p:ext uri="{BB962C8B-B14F-4D97-AF65-F5344CB8AC3E}">
        <p14:creationId xmlns:p14="http://schemas.microsoft.com/office/powerpoint/2010/main" val="257939008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8831" y="120960"/>
            <a:ext cx="7509101" cy="5890373"/>
          </a:xfrm>
          <a:prstGeom prst="rect">
            <a:avLst/>
          </a:prstGeom>
          <a:noFill/>
        </p:spPr>
      </p:pic>
      <p:sp>
        <p:nvSpPr>
          <p:cNvPr id="3" name="TextBox 2"/>
          <p:cNvSpPr txBox="1"/>
          <p:nvPr/>
        </p:nvSpPr>
        <p:spPr>
          <a:xfrm>
            <a:off x="1574797" y="1102566"/>
            <a:ext cx="6468533" cy="4330415"/>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3200" dirty="0" smtClean="0"/>
              <a:t>n = 443</a:t>
            </a:r>
          </a:p>
          <a:p>
            <a:pPr algn="ctr">
              <a:lnSpc>
                <a:spcPct val="80000"/>
              </a:lnSpc>
              <a:defRPr/>
            </a:pPr>
            <a:endParaRPr lang="en-US" sz="3200" dirty="0" smtClean="0"/>
          </a:p>
          <a:p>
            <a:pPr algn="ctr">
              <a:lnSpc>
                <a:spcPct val="80000"/>
              </a:lnSpc>
              <a:defRPr/>
            </a:pPr>
            <a:r>
              <a:rPr lang="en-US" sz="3200" dirty="0" smtClean="0">
                <a:solidFill>
                  <a:schemeClr val="tx1"/>
                </a:solidFill>
                <a:effectLst>
                  <a:outerShdw blurRad="38100" dist="38100" dir="2700000" algn="tl">
                    <a:srgbClr val="000000"/>
                  </a:outerShdw>
                </a:effectLst>
                <a:latin typeface="Arial" charset="0"/>
                <a:ea typeface="ＭＳ Ｐゴシック" charset="0"/>
                <a:cs typeface="Arial" charset="0"/>
              </a:rPr>
              <a:t>91 sites</a:t>
            </a:r>
          </a:p>
          <a:p>
            <a:pPr algn="ctr">
              <a:lnSpc>
                <a:spcPct val="80000"/>
              </a:lnSpc>
              <a:defRPr/>
            </a:pPr>
            <a:endParaRPr lang="en-US" sz="3200" dirty="0" smtClean="0">
              <a:solidFill>
                <a:schemeClr val="tx1"/>
              </a:solidFill>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3200" dirty="0" smtClean="0">
                <a:effectLst>
                  <a:outerShdw blurRad="38100" dist="38100" dir="2700000" algn="tl">
                    <a:srgbClr val="000000"/>
                  </a:outerShdw>
                </a:effectLst>
                <a:latin typeface="Arial" charset="0"/>
                <a:ea typeface="ＭＳ Ｐゴシック" charset="0"/>
                <a:cs typeface="Arial" charset="0"/>
              </a:rPr>
              <a:t>Groups comparable</a:t>
            </a:r>
          </a:p>
          <a:p>
            <a:pPr algn="ctr">
              <a:lnSpc>
                <a:spcPct val="80000"/>
              </a:lnSpc>
              <a:defRPr/>
            </a:pPr>
            <a:endParaRPr lang="en-US" sz="3200" dirty="0">
              <a:solidFill>
                <a:schemeClr val="tx1"/>
              </a:solidFill>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3200" dirty="0" smtClean="0">
                <a:effectLst>
                  <a:outerShdw blurRad="38100" dist="38100" dir="2700000" algn="tl">
                    <a:srgbClr val="000000"/>
                  </a:outerShdw>
                </a:effectLst>
                <a:latin typeface="Arial" charset="0"/>
                <a:ea typeface="ＭＳ Ｐゴシック" charset="0"/>
                <a:cs typeface="Arial" charset="0"/>
              </a:rPr>
              <a:t>12% African American</a:t>
            </a:r>
          </a:p>
          <a:p>
            <a:pPr algn="ctr">
              <a:lnSpc>
                <a:spcPct val="80000"/>
              </a:lnSpc>
              <a:defRPr/>
            </a:pPr>
            <a:endParaRPr lang="en-US" sz="32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3200" dirty="0" smtClean="0">
                <a:effectLst>
                  <a:outerShdw blurRad="38100" dist="38100" dir="2700000" algn="tl">
                    <a:srgbClr val="000000"/>
                  </a:outerShdw>
                </a:effectLst>
                <a:latin typeface="Arial" charset="0"/>
                <a:ea typeface="ＭＳ Ｐゴシック" charset="0"/>
                <a:cs typeface="Arial" charset="0"/>
              </a:rPr>
              <a:t>&lt; 2% Gleason 3+4=7</a:t>
            </a:r>
          </a:p>
          <a:p>
            <a:pPr algn="ctr">
              <a:lnSpc>
                <a:spcPct val="80000"/>
              </a:lnSpc>
              <a:defRPr/>
            </a:pPr>
            <a:endParaRPr lang="en-US" sz="5400" dirty="0" smtClean="0">
              <a:solidFill>
                <a:schemeClr val="tx1"/>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277369823"/>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US" sz="3600" dirty="0">
                <a:solidFill>
                  <a:srgbClr val="FFFF00"/>
                </a:solidFill>
              </a:rPr>
              <a:t>Primary Endpoint: </a:t>
            </a:r>
            <a:r>
              <a:rPr lang="en-US" sz="3600" dirty="0" smtClean="0">
                <a:solidFill>
                  <a:srgbClr val="FFFF00"/>
                </a:solidFill>
              </a:rPr>
              <a:t/>
            </a:r>
            <a:br>
              <a:rPr lang="en-US" sz="3600" dirty="0" smtClean="0">
                <a:solidFill>
                  <a:srgbClr val="FFFF00"/>
                </a:solidFill>
              </a:rPr>
            </a:br>
            <a:r>
              <a:rPr lang="en-US" sz="3600" dirty="0" smtClean="0">
                <a:solidFill>
                  <a:srgbClr val="FFFF00"/>
                </a:solidFill>
              </a:rPr>
              <a:t>Time </a:t>
            </a:r>
            <a:r>
              <a:rPr lang="en-US" sz="3600" dirty="0">
                <a:solidFill>
                  <a:srgbClr val="FFFF00"/>
                </a:solidFill>
              </a:rPr>
              <a:t>to </a:t>
            </a:r>
            <a:r>
              <a:rPr lang="en-US" sz="3600" dirty="0" smtClean="0">
                <a:solidFill>
                  <a:srgbClr val="FFFF00"/>
                </a:solidFill>
              </a:rPr>
              <a:t>Progression</a:t>
            </a:r>
            <a:endParaRPr lang="en-US" sz="3600" dirty="0">
              <a:solidFill>
                <a:srgbClr val="FFFF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2334" y="1488016"/>
            <a:ext cx="6949440" cy="5212080"/>
          </a:xfrm>
          <a:prstGeom prst="rect">
            <a:avLst/>
          </a:prstGeom>
          <a:noFill/>
          <a:ln>
            <a:noFill/>
          </a:ln>
        </p:spPr>
      </p:pic>
      <p:sp>
        <p:nvSpPr>
          <p:cNvPr id="4" name="TextBox 3"/>
          <p:cNvSpPr txBox="1"/>
          <p:nvPr/>
        </p:nvSpPr>
        <p:spPr>
          <a:xfrm>
            <a:off x="2302933" y="4164367"/>
            <a:ext cx="3894667" cy="1290608"/>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3200" dirty="0" smtClean="0"/>
              <a:t>HR 0.96 </a:t>
            </a:r>
          </a:p>
          <a:p>
            <a:pPr algn="ctr">
              <a:lnSpc>
                <a:spcPct val="80000"/>
              </a:lnSpc>
              <a:defRPr/>
            </a:pPr>
            <a:r>
              <a:rPr lang="en-US" sz="3200" dirty="0" smtClean="0"/>
              <a:t>(</a:t>
            </a:r>
            <a:r>
              <a:rPr lang="en-US" sz="3200" dirty="0"/>
              <a:t>95% CI:  0.75, 1.24</a:t>
            </a:r>
            <a:r>
              <a:rPr lang="en-US" sz="3200" dirty="0" smtClean="0"/>
              <a:t>) p = 0.76</a:t>
            </a:r>
            <a:endParaRPr lang="en-US" sz="3200" dirty="0" smtClean="0"/>
          </a:p>
        </p:txBody>
      </p:sp>
    </p:spTree>
    <p:extLst>
      <p:ext uri="{BB962C8B-B14F-4D97-AF65-F5344CB8AC3E}">
        <p14:creationId xmlns:p14="http://schemas.microsoft.com/office/powerpoint/2010/main" val="110419978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9738"/>
            <a:ext cx="8517467" cy="819139"/>
          </a:xfrm>
        </p:spPr>
        <p:txBody>
          <a:bodyPr>
            <a:noAutofit/>
          </a:bodyPr>
          <a:lstStyle/>
          <a:p>
            <a:r>
              <a:rPr lang="en-US" dirty="0" smtClean="0">
                <a:solidFill>
                  <a:srgbClr val="FFFF00"/>
                </a:solidFill>
              </a:rPr>
              <a:t>PSA-specific end points: PSA &gt; 10 </a:t>
            </a:r>
            <a:r>
              <a:rPr lang="en-US" dirty="0" err="1" smtClean="0">
                <a:solidFill>
                  <a:srgbClr val="FFFF00"/>
                </a:solidFill>
              </a:rPr>
              <a:t>ng</a:t>
            </a:r>
            <a:r>
              <a:rPr lang="en-US" dirty="0" smtClean="0">
                <a:solidFill>
                  <a:srgbClr val="FFFF00"/>
                </a:solidFill>
              </a:rPr>
              <a:t>/mL or doubling time &lt; 3 years</a:t>
            </a:r>
            <a:endParaRPr lang="en-US" dirty="0">
              <a:solidFill>
                <a:srgbClr val="FFFF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267" y="1386416"/>
            <a:ext cx="6949440" cy="5212080"/>
          </a:xfrm>
          <a:prstGeom prst="rect">
            <a:avLst/>
          </a:prstGeom>
          <a:noFill/>
          <a:ln>
            <a:noFill/>
          </a:ln>
        </p:spPr>
      </p:pic>
      <p:sp>
        <p:nvSpPr>
          <p:cNvPr id="4" name="TextBox 3"/>
          <p:cNvSpPr txBox="1"/>
          <p:nvPr/>
        </p:nvSpPr>
        <p:spPr>
          <a:xfrm>
            <a:off x="2082797" y="4096029"/>
            <a:ext cx="3911602" cy="1290608"/>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3200" dirty="0" smtClean="0"/>
              <a:t>HR 0.86 </a:t>
            </a:r>
          </a:p>
          <a:p>
            <a:pPr algn="ctr">
              <a:lnSpc>
                <a:spcPct val="80000"/>
              </a:lnSpc>
              <a:defRPr/>
            </a:pPr>
            <a:r>
              <a:rPr lang="en-US" sz="3200" dirty="0" smtClean="0"/>
              <a:t>(</a:t>
            </a:r>
            <a:r>
              <a:rPr lang="en-US" sz="3200" dirty="0"/>
              <a:t>95% CI: </a:t>
            </a:r>
            <a:r>
              <a:rPr lang="en-US" sz="3200" dirty="0" smtClean="0"/>
              <a:t>0.65, 1.13</a:t>
            </a:r>
            <a:r>
              <a:rPr lang="en-US" sz="3200" dirty="0" smtClean="0"/>
              <a:t>) p = 0.29</a:t>
            </a:r>
            <a:endParaRPr lang="en-US" sz="3200" dirty="0" smtClean="0"/>
          </a:p>
        </p:txBody>
      </p:sp>
      <p:sp>
        <p:nvSpPr>
          <p:cNvPr id="3" name="Donut 2"/>
          <p:cNvSpPr/>
          <p:nvPr/>
        </p:nvSpPr>
        <p:spPr>
          <a:xfrm>
            <a:off x="6532881" y="3111215"/>
            <a:ext cx="1710266" cy="1528518"/>
          </a:xfrm>
          <a:prstGeom prst="donut">
            <a:avLst>
              <a:gd name="adj" fmla="val 315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876073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00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39738"/>
            <a:ext cx="8517467" cy="819139"/>
          </a:xfrm>
        </p:spPr>
        <p:txBody>
          <a:bodyPr>
            <a:noAutofit/>
          </a:bodyPr>
          <a:lstStyle/>
          <a:p>
            <a:pPr>
              <a:lnSpc>
                <a:spcPct val="100000"/>
              </a:lnSpc>
            </a:pPr>
            <a:r>
              <a:rPr lang="en-US" sz="3200" dirty="0" smtClean="0">
                <a:solidFill>
                  <a:srgbClr val="FFFF00"/>
                </a:solidFill>
              </a:rPr>
              <a:t>Time </a:t>
            </a:r>
            <a:r>
              <a:rPr lang="en-US" sz="3200" dirty="0">
                <a:solidFill>
                  <a:srgbClr val="FFFF00"/>
                </a:solidFill>
              </a:rPr>
              <a:t>to </a:t>
            </a:r>
            <a:r>
              <a:rPr lang="en-US" sz="3200" dirty="0" smtClean="0">
                <a:solidFill>
                  <a:srgbClr val="FFFF00"/>
                </a:solidFill>
              </a:rPr>
              <a:t>Treatment (Surgery or Radiation)</a:t>
            </a:r>
            <a:endParaRPr lang="en-US" sz="3200" dirty="0">
              <a:solidFill>
                <a:srgbClr val="FFFF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132" y="1386416"/>
            <a:ext cx="7168896" cy="5376672"/>
          </a:xfrm>
          <a:prstGeom prst="rect">
            <a:avLst/>
          </a:prstGeom>
          <a:noFill/>
          <a:ln>
            <a:noFill/>
          </a:ln>
        </p:spPr>
      </p:pic>
      <p:sp>
        <p:nvSpPr>
          <p:cNvPr id="4" name="TextBox 3"/>
          <p:cNvSpPr txBox="1"/>
          <p:nvPr/>
        </p:nvSpPr>
        <p:spPr>
          <a:xfrm>
            <a:off x="2556933" y="2616441"/>
            <a:ext cx="5384800" cy="1384993"/>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en-US" sz="2800" dirty="0" smtClean="0">
                <a:solidFill>
                  <a:schemeClr val="tx1"/>
                </a:solidFill>
                <a:effectLst>
                  <a:outerShdw blurRad="38100" dist="38100" dir="2700000" algn="tl">
                    <a:srgbClr val="000000"/>
                  </a:outerShdw>
                </a:effectLst>
                <a:latin typeface="Arial" charset="0"/>
                <a:ea typeface="ＭＳ Ｐゴシック" charset="0"/>
                <a:cs typeface="Arial" charset="0"/>
              </a:rPr>
              <a:t>Treatment rates </a:t>
            </a:r>
          </a:p>
          <a:p>
            <a:pPr algn="ctr">
              <a:defRPr/>
            </a:pPr>
            <a:r>
              <a:rPr lang="en-US" sz="2800" dirty="0" smtClean="0">
                <a:effectLst>
                  <a:outerShdw blurRad="38100" dist="38100" dir="2700000" algn="tl">
                    <a:srgbClr val="000000"/>
                  </a:outerShdw>
                </a:effectLst>
                <a:latin typeface="Arial" charset="0"/>
                <a:ea typeface="ＭＳ Ｐゴシック" charset="0"/>
                <a:cs typeface="Arial" charset="0"/>
              </a:rPr>
              <a:t>2.7% (MEAL) </a:t>
            </a:r>
            <a:r>
              <a:rPr lang="en-US" sz="2800" dirty="0" err="1" smtClean="0">
                <a:effectLst>
                  <a:outerShdw blurRad="38100" dist="38100" dir="2700000" algn="tl">
                    <a:srgbClr val="000000"/>
                  </a:outerShdw>
                </a:effectLst>
                <a:latin typeface="Arial" charset="0"/>
                <a:ea typeface="ＭＳ Ｐゴシック" charset="0"/>
                <a:cs typeface="Arial" charset="0"/>
              </a:rPr>
              <a:t>vs</a:t>
            </a:r>
            <a:r>
              <a:rPr lang="en-US" sz="2800" dirty="0" smtClean="0">
                <a:effectLst>
                  <a:outerShdw blurRad="38100" dist="38100" dir="2700000" algn="tl">
                    <a:srgbClr val="000000"/>
                  </a:outerShdw>
                </a:effectLst>
                <a:latin typeface="Arial" charset="0"/>
                <a:ea typeface="ＭＳ Ｐゴシック" charset="0"/>
                <a:cs typeface="Arial" charset="0"/>
              </a:rPr>
              <a:t> 1.8% (Control)</a:t>
            </a:r>
          </a:p>
          <a:p>
            <a:pPr algn="ctr">
              <a:defRPr/>
            </a:pPr>
            <a:r>
              <a:rPr lang="en-US" sz="2800" dirty="0" smtClean="0">
                <a:effectLst>
                  <a:outerShdw blurRad="38100" dist="38100" dir="2700000" algn="tl">
                    <a:srgbClr val="000000"/>
                  </a:outerShdw>
                </a:effectLst>
                <a:latin typeface="Arial" charset="0"/>
                <a:ea typeface="ＭＳ Ｐゴシック" charset="0"/>
                <a:cs typeface="Arial" charset="0"/>
              </a:rPr>
              <a:t>p = 0.61</a:t>
            </a:r>
            <a:endParaRPr lang="en-US" sz="2800" dirty="0" smtClean="0">
              <a:solidFill>
                <a:schemeClr val="tx1"/>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95630039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 Walsh .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371" y="67733"/>
            <a:ext cx="1846072" cy="2749042"/>
          </a:xfrm>
          <a:prstGeom prst="rect">
            <a:avLst/>
          </a:prstGeom>
        </p:spPr>
      </p:pic>
      <p:pic>
        <p:nvPicPr>
          <p:cNvPr id="3" name="Picture 2" descr="MEAL AUA_5-201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76" y="270933"/>
            <a:ext cx="2286000" cy="2628900"/>
          </a:xfrm>
          <a:prstGeom prst="rect">
            <a:avLst/>
          </a:prstGeom>
        </p:spPr>
      </p:pic>
      <p:pic>
        <p:nvPicPr>
          <p:cNvPr id="4" name="Picture 3" descr="James_Marshall_Ph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7842" y="270933"/>
            <a:ext cx="2133600" cy="2133600"/>
          </a:xfrm>
          <a:prstGeom prst="rect">
            <a:avLst/>
          </a:prstGeom>
        </p:spPr>
      </p:pic>
      <p:pic>
        <p:nvPicPr>
          <p:cNvPr id="5" name="Picture 4" descr="dr-mohler-profile-headshot.jpg"/>
          <p:cNvPicPr>
            <a:picLocks noChangeAspect="1"/>
          </p:cNvPicPr>
          <p:nvPr/>
        </p:nvPicPr>
        <p:blipFill rotWithShape="1">
          <a:blip r:embed="rId5">
            <a:extLst>
              <a:ext uri="{28A0092B-C50C-407E-A947-70E740481C1C}">
                <a14:useLocalDpi xmlns:a14="http://schemas.microsoft.com/office/drawing/2010/main" val="0"/>
              </a:ext>
            </a:extLst>
          </a:blip>
          <a:srcRect l="3330" t="3353" r="3267" b="6998"/>
          <a:stretch/>
        </p:blipFill>
        <p:spPr>
          <a:xfrm>
            <a:off x="2538949" y="2933938"/>
            <a:ext cx="2192843" cy="1980381"/>
          </a:xfrm>
          <a:prstGeom prst="rect">
            <a:avLst/>
          </a:prstGeom>
        </p:spPr>
      </p:pic>
      <p:pic>
        <p:nvPicPr>
          <p:cNvPr id="6" name="Picture 5" descr="John Pierce.jpeg"/>
          <p:cNvPicPr>
            <a:picLocks noChangeAspect="1"/>
          </p:cNvPicPr>
          <p:nvPr/>
        </p:nvPicPr>
        <p:blipFill rotWithShape="1">
          <a:blip r:embed="rId6">
            <a:extLst>
              <a:ext uri="{28A0092B-C50C-407E-A947-70E740481C1C}">
                <a14:useLocalDpi xmlns:a14="http://schemas.microsoft.com/office/drawing/2010/main" val="0"/>
              </a:ext>
            </a:extLst>
          </a:blip>
          <a:srcRect t="2832" r="190" b="10908"/>
          <a:stretch/>
        </p:blipFill>
        <p:spPr>
          <a:xfrm>
            <a:off x="7258490" y="2773039"/>
            <a:ext cx="1693369" cy="2199221"/>
          </a:xfrm>
          <a:prstGeom prst="rect">
            <a:avLst/>
          </a:prstGeom>
        </p:spPr>
      </p:pic>
      <p:pic>
        <p:nvPicPr>
          <p:cNvPr id="8" name="Picture 7" descr="Adam Kibe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76" y="3670129"/>
            <a:ext cx="2096262" cy="2096262"/>
          </a:xfrm>
          <a:prstGeom prst="rect">
            <a:avLst/>
          </a:prstGeom>
        </p:spPr>
      </p:pic>
      <p:pic>
        <p:nvPicPr>
          <p:cNvPr id="9" name="Picture 8" descr="epaskett.jpg"/>
          <p:cNvPicPr>
            <a:picLocks noChangeAspect="1"/>
          </p:cNvPicPr>
          <p:nvPr/>
        </p:nvPicPr>
        <p:blipFill rotWithShape="1">
          <a:blip r:embed="rId8">
            <a:extLst>
              <a:ext uri="{28A0092B-C50C-407E-A947-70E740481C1C}">
                <a14:useLocalDpi xmlns:a14="http://schemas.microsoft.com/office/drawing/2010/main" val="0"/>
              </a:ext>
            </a:extLst>
          </a:blip>
          <a:srcRect l="12348" t="8190" r="15345" b="36824"/>
          <a:stretch/>
        </p:blipFill>
        <p:spPr>
          <a:xfrm>
            <a:off x="4947955" y="3068909"/>
            <a:ext cx="2148840" cy="2459736"/>
          </a:xfrm>
          <a:prstGeom prst="rect">
            <a:avLst/>
          </a:prstGeom>
        </p:spPr>
      </p:pic>
      <p:pic>
        <p:nvPicPr>
          <p:cNvPr id="10" name="Picture 9" descr="monica_bertagnolli_sg_ste_9968.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9475" y="5080416"/>
            <a:ext cx="1868932" cy="1608074"/>
          </a:xfrm>
          <a:prstGeom prst="rect">
            <a:avLst/>
          </a:prstGeom>
        </p:spPr>
      </p:pic>
    </p:spTree>
    <p:extLst>
      <p:ext uri="{BB962C8B-B14F-4D97-AF65-F5344CB8AC3E}">
        <p14:creationId xmlns:p14="http://schemas.microsoft.com/office/powerpoint/2010/main" val="4117201594"/>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685800" y="381000"/>
            <a:ext cx="7772400" cy="914400"/>
          </a:xfrm>
        </p:spPr>
        <p:txBody>
          <a:bodyPr>
            <a:normAutofit/>
          </a:bodyPr>
          <a:lstStyle/>
          <a:p>
            <a:pPr>
              <a:lnSpc>
                <a:spcPct val="100000"/>
              </a:lnSpc>
            </a:pPr>
            <a:r>
              <a:rPr lang="en-US" sz="3600" dirty="0" smtClean="0">
                <a:solidFill>
                  <a:srgbClr val="FFFF00"/>
                </a:solidFill>
                <a:effectLst>
                  <a:outerShdw blurRad="38100" dist="38100" dir="2700000" algn="tl">
                    <a:srgbClr val="000000"/>
                  </a:outerShdw>
                </a:effectLst>
              </a:rPr>
              <a:t>Conclusions</a:t>
            </a:r>
            <a:endParaRPr lang="en-US" sz="3600" dirty="0">
              <a:solidFill>
                <a:srgbClr val="FFFF00"/>
              </a:solidFill>
              <a:effectLst>
                <a:outerShdw blurRad="38100" dist="38100" dir="2700000" algn="tl">
                  <a:srgbClr val="000000"/>
                </a:outerShdw>
              </a:effectLst>
            </a:endParaRPr>
          </a:p>
        </p:txBody>
      </p:sp>
      <p:sp>
        <p:nvSpPr>
          <p:cNvPr id="387075" name="Rectangle 3"/>
          <p:cNvSpPr>
            <a:spLocks noGrp="1" noChangeArrowheads="1"/>
          </p:cNvSpPr>
          <p:nvPr>
            <p:ph type="body" idx="1"/>
          </p:nvPr>
        </p:nvSpPr>
        <p:spPr>
          <a:xfrm>
            <a:off x="292100" y="1447800"/>
            <a:ext cx="8470900" cy="3784600"/>
          </a:xfrm>
        </p:spPr>
        <p:txBody>
          <a:bodyPr>
            <a:normAutofit lnSpcReduction="10000"/>
          </a:bodyPr>
          <a:lstStyle/>
          <a:p>
            <a:pPr>
              <a:lnSpc>
                <a:spcPct val="120000"/>
              </a:lnSpc>
            </a:pPr>
            <a:endParaRPr lang="en-US" sz="28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a:lnSpc>
                <a:spcPct val="120000"/>
              </a:lnSpc>
            </a:pPr>
            <a:r>
              <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rPr>
              <a:t>1</a:t>
            </a:r>
            <a:r>
              <a:rPr lang="en-US" sz="3600" baseline="30000" dirty="0" smtClean="0">
                <a:solidFill>
                  <a:srgbClr val="FFFF99"/>
                </a:solidFill>
                <a:effectLst>
                  <a:outerShdw blurRad="38100" dist="38100" dir="2700000" algn="tl">
                    <a:srgbClr val="000000"/>
                  </a:outerShdw>
                </a:effectLst>
                <a:latin typeface="Arial" charset="0"/>
                <a:ea typeface="ＭＳ Ｐゴシック" charset="0"/>
                <a:cs typeface="Arial" charset="0"/>
              </a:rPr>
              <a:t>st</a:t>
            </a:r>
            <a:r>
              <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rPr>
              <a:t> successful, sustainable behavior intervention in prostate cancer.</a:t>
            </a:r>
          </a:p>
          <a:p>
            <a:pPr marL="0" indent="0">
              <a:lnSpc>
                <a:spcPct val="120000"/>
              </a:lnSpc>
              <a:buNone/>
            </a:pPr>
            <a:endPar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r>
              <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rPr>
              <a:t>No significant effect on 2-year clinical progression in active surveillance.</a:t>
            </a:r>
          </a:p>
          <a:p>
            <a:pPr marL="432054" lvl="1" indent="0">
              <a:buNone/>
            </a:pPr>
            <a:endParaRPr lang="en-US" sz="3200" dirty="0">
              <a:solidFill>
                <a:srgbClr val="FFFF99"/>
              </a:solidFill>
              <a:effectLst>
                <a:outerShdw blurRad="38100" dist="38100" dir="2700000" algn="tl">
                  <a:srgbClr val="000000"/>
                </a:outerShdw>
              </a:effectLst>
              <a:latin typeface="Arial" charset="0"/>
              <a:ea typeface="ＭＳ Ｐゴシック" charset="0"/>
              <a:cs typeface="Arial" charset="0"/>
            </a:endParaRPr>
          </a:p>
          <a:p>
            <a:endParaRPr lang="en-US" sz="3200" dirty="0">
              <a:solidFill>
                <a:srgbClr val="FFFF99"/>
              </a:solidFill>
              <a:effectLst>
                <a:outerShdw blurRad="38100" dist="38100" dir="2700000" algn="tl">
                  <a:srgbClr val="000000"/>
                </a:outerShdw>
              </a:effectLst>
              <a:latin typeface="Helvetica" charset="0"/>
              <a:ea typeface="ＭＳ Ｐゴシック" charset="0"/>
              <a:cs typeface="Times New Roman" charset="0"/>
            </a:endParaRPr>
          </a:p>
          <a:p>
            <a:pPr lvl="1" eaLnBrk="1" hangingPunct="1">
              <a:buSzTx/>
              <a:buFontTx/>
              <a:buNone/>
            </a:pPr>
            <a:endParaRPr lang="en-US" sz="3200" dirty="0">
              <a:effectLst>
                <a:outerShdw blurRad="38100" dist="38100" dir="2700000" algn="tl">
                  <a:srgbClr val="000000"/>
                </a:outerShdw>
              </a:effectLst>
              <a:latin typeface="Arial" charset="0"/>
              <a:ea typeface="ＭＳ Ｐゴシック" charset="0"/>
              <a:cs typeface="Arial" charset="0"/>
            </a:endParaRPr>
          </a:p>
          <a:p>
            <a:pPr eaLnBrk="1" hangingPunct="1">
              <a:buSzTx/>
              <a:buFontTx/>
              <a:buNone/>
            </a:pPr>
            <a:endParaRPr lang="en-US" sz="3600" dirty="0">
              <a:solidFill>
                <a:schemeClr val="tx2"/>
              </a:solidFill>
              <a:effectLst>
                <a:outerShdw blurRad="38100" dist="38100" dir="2700000" algn="tl">
                  <a:srgbClr val="000000"/>
                </a:outerShdw>
              </a:effectLst>
              <a:latin typeface="Helvetica" charset="0"/>
              <a:cs typeface="Times New Roman" charset="0"/>
            </a:endParaRPr>
          </a:p>
        </p:txBody>
      </p:sp>
    </p:spTree>
    <p:extLst>
      <p:ext uri="{BB962C8B-B14F-4D97-AF65-F5344CB8AC3E}">
        <p14:creationId xmlns:p14="http://schemas.microsoft.com/office/powerpoint/2010/main" val="2439202170"/>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685800" y="381000"/>
            <a:ext cx="7772400" cy="914400"/>
          </a:xfrm>
        </p:spPr>
        <p:txBody>
          <a:bodyPr>
            <a:normAutofit/>
          </a:bodyPr>
          <a:lstStyle/>
          <a:p>
            <a:pPr>
              <a:lnSpc>
                <a:spcPct val="100000"/>
              </a:lnSpc>
            </a:pPr>
            <a:r>
              <a:rPr lang="en-US" sz="4000" dirty="0" smtClean="0">
                <a:solidFill>
                  <a:srgbClr val="FFFF00"/>
                </a:solidFill>
                <a:effectLst>
                  <a:outerShdw blurRad="38100" dist="38100" dir="2700000" algn="tl">
                    <a:srgbClr val="000000"/>
                  </a:outerShdw>
                </a:effectLst>
              </a:rPr>
              <a:t>Take Home Messages</a:t>
            </a:r>
            <a:endParaRPr lang="en-US" sz="4000" dirty="0">
              <a:solidFill>
                <a:srgbClr val="FFFF00"/>
              </a:solidFill>
              <a:effectLst>
                <a:outerShdw blurRad="38100" dist="38100" dir="2700000" algn="tl">
                  <a:srgbClr val="000000"/>
                </a:outerShdw>
              </a:effectLst>
            </a:endParaRPr>
          </a:p>
        </p:txBody>
      </p:sp>
      <p:sp>
        <p:nvSpPr>
          <p:cNvPr id="387075" name="Rectangle 3"/>
          <p:cNvSpPr>
            <a:spLocks noGrp="1" noChangeArrowheads="1"/>
          </p:cNvSpPr>
          <p:nvPr>
            <p:ph type="body" idx="1"/>
          </p:nvPr>
        </p:nvSpPr>
        <p:spPr>
          <a:xfrm>
            <a:off x="292099" y="1447799"/>
            <a:ext cx="8682567" cy="4411134"/>
          </a:xfrm>
        </p:spPr>
        <p:txBody>
          <a:bodyPr>
            <a:normAutofit fontScale="70000" lnSpcReduction="20000"/>
          </a:bodyPr>
          <a:lstStyle/>
          <a:p>
            <a:endParaRPr lang="en-US" sz="28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a:lnSpc>
                <a:spcPct val="120000"/>
              </a:lnSpc>
            </a:pPr>
            <a:r>
              <a:rPr lang="en-US" sz="4600" dirty="0" smtClean="0">
                <a:solidFill>
                  <a:srgbClr val="FFFF99"/>
                </a:solidFill>
                <a:effectLst>
                  <a:outerShdw blurRad="38100" dist="38100" dir="2700000" algn="tl">
                    <a:srgbClr val="000000"/>
                  </a:outerShdw>
                </a:effectLst>
                <a:latin typeface="Arial" charset="0"/>
                <a:ea typeface="ＭＳ Ｐゴシック" charset="0"/>
                <a:cs typeface="Arial" charset="0"/>
              </a:rPr>
              <a:t>Large-scale diet change in prostate cancer is feasible.</a:t>
            </a:r>
          </a:p>
          <a:p>
            <a:pPr>
              <a:lnSpc>
                <a:spcPct val="120000"/>
              </a:lnSpc>
            </a:pPr>
            <a:endParaRPr lang="en-US" sz="4600" dirty="0">
              <a:solidFill>
                <a:srgbClr val="FFFF99"/>
              </a:solidFill>
              <a:effectLst>
                <a:outerShdw blurRad="38100" dist="38100" dir="2700000" algn="tl">
                  <a:srgbClr val="000000"/>
                </a:outerShdw>
              </a:effectLst>
              <a:latin typeface="Arial" charset="0"/>
              <a:ea typeface="ＭＳ Ｐゴシック" charset="0"/>
              <a:cs typeface="Arial" charset="0"/>
            </a:endParaRPr>
          </a:p>
          <a:p>
            <a:pPr>
              <a:lnSpc>
                <a:spcPct val="120000"/>
              </a:lnSpc>
            </a:pPr>
            <a:r>
              <a:rPr lang="en-US" sz="4600" dirty="0" smtClean="0">
                <a:solidFill>
                  <a:srgbClr val="FFFF99"/>
                </a:solidFill>
                <a:effectLst>
                  <a:outerShdw blurRad="38100" dist="38100" dir="2700000" algn="tl">
                    <a:srgbClr val="000000"/>
                  </a:outerShdw>
                </a:effectLst>
                <a:latin typeface="Arial" charset="0"/>
                <a:ea typeface="ＭＳ Ｐゴシック" charset="0"/>
                <a:cs typeface="Arial" charset="0"/>
              </a:rPr>
              <a:t>No significant effect on shorter term clinical progression.</a:t>
            </a:r>
          </a:p>
          <a:p>
            <a:pPr>
              <a:lnSpc>
                <a:spcPct val="120000"/>
              </a:lnSpc>
            </a:pPr>
            <a:endParaRPr lang="en-US" sz="46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a:lnSpc>
                <a:spcPct val="120000"/>
              </a:lnSpc>
            </a:pPr>
            <a:r>
              <a:rPr lang="en-US" sz="4600" dirty="0" smtClean="0">
                <a:solidFill>
                  <a:srgbClr val="FFFF99"/>
                </a:solidFill>
                <a:effectLst>
                  <a:outerShdw blurRad="38100" dist="38100" dir="2700000" algn="tl">
                    <a:srgbClr val="000000"/>
                  </a:outerShdw>
                </a:effectLst>
                <a:latin typeface="Arial" charset="0"/>
                <a:ea typeface="ＭＳ Ｐゴシック" charset="0"/>
                <a:cs typeface="Arial" charset="0"/>
              </a:rPr>
              <a:t>Longer term effects unclear.</a:t>
            </a:r>
            <a:endParaRPr lang="en-US" sz="4600" dirty="0" smtClean="0">
              <a:effectLst>
                <a:outerShdw blurRad="38100" dist="38100" dir="2700000" algn="tl">
                  <a:srgbClr val="000000"/>
                </a:outerShdw>
              </a:effectLst>
              <a:latin typeface="Arial" charset="0"/>
              <a:ea typeface="ＭＳ Ｐゴシック" charset="0"/>
              <a:cs typeface="Arial" charset="0"/>
            </a:endParaRPr>
          </a:p>
          <a:p>
            <a:pPr marL="0" indent="0">
              <a:buNone/>
            </a:pPr>
            <a:endParaRPr lang="en-US" sz="3200" dirty="0">
              <a:solidFill>
                <a:srgbClr val="FFFF99"/>
              </a:solidFill>
              <a:effectLst>
                <a:outerShdw blurRad="38100" dist="38100" dir="2700000" algn="tl">
                  <a:srgbClr val="000000"/>
                </a:outerShdw>
              </a:effectLst>
              <a:latin typeface="Arial" charset="0"/>
              <a:ea typeface="ＭＳ Ｐゴシック" charset="0"/>
              <a:cs typeface="Arial" charset="0"/>
            </a:endParaRPr>
          </a:p>
          <a:p>
            <a:endParaRPr lang="en-US" sz="3200" dirty="0">
              <a:solidFill>
                <a:srgbClr val="FFFF99"/>
              </a:solidFill>
              <a:effectLst>
                <a:outerShdw blurRad="38100" dist="38100" dir="2700000" algn="tl">
                  <a:srgbClr val="000000"/>
                </a:outerShdw>
              </a:effectLst>
              <a:latin typeface="Helvetica" charset="0"/>
              <a:ea typeface="ＭＳ Ｐゴシック" charset="0"/>
              <a:cs typeface="Times New Roman" charset="0"/>
            </a:endParaRPr>
          </a:p>
          <a:p>
            <a:pPr lvl="1" eaLnBrk="1" hangingPunct="1">
              <a:buSzTx/>
              <a:buFontTx/>
              <a:buNone/>
            </a:pPr>
            <a:endParaRPr lang="en-US" sz="3200" dirty="0">
              <a:effectLst>
                <a:outerShdw blurRad="38100" dist="38100" dir="2700000" algn="tl">
                  <a:srgbClr val="000000"/>
                </a:outerShdw>
              </a:effectLst>
              <a:latin typeface="Arial" charset="0"/>
              <a:ea typeface="ＭＳ Ｐゴシック" charset="0"/>
              <a:cs typeface="Arial" charset="0"/>
            </a:endParaRPr>
          </a:p>
          <a:p>
            <a:pPr eaLnBrk="1" hangingPunct="1">
              <a:buSzTx/>
              <a:buFontTx/>
              <a:buNone/>
            </a:pPr>
            <a:endParaRPr lang="en-US" sz="3600" dirty="0">
              <a:solidFill>
                <a:schemeClr val="tx2"/>
              </a:solidFill>
              <a:effectLst>
                <a:outerShdw blurRad="38100" dist="38100" dir="2700000" algn="tl">
                  <a:srgbClr val="000000"/>
                </a:outerShdw>
              </a:effectLst>
              <a:latin typeface="Helvetica" charset="0"/>
              <a:cs typeface="Times New Roman" charset="0"/>
            </a:endParaRPr>
          </a:p>
        </p:txBody>
      </p:sp>
    </p:spTree>
    <p:extLst>
      <p:ext uri="{BB962C8B-B14F-4D97-AF65-F5344CB8AC3E}">
        <p14:creationId xmlns:p14="http://schemas.microsoft.com/office/powerpoint/2010/main" val="38353366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685800" y="381000"/>
            <a:ext cx="7772400" cy="914400"/>
          </a:xfrm>
        </p:spPr>
        <p:txBody>
          <a:bodyPr>
            <a:normAutofit fontScale="90000"/>
          </a:bodyPr>
          <a:lstStyle/>
          <a:p>
            <a:pPr>
              <a:lnSpc>
                <a:spcPct val="100000"/>
              </a:lnSpc>
            </a:pPr>
            <a:r>
              <a:rPr lang="en-US" sz="4000" dirty="0" smtClean="0">
                <a:solidFill>
                  <a:srgbClr val="FFFF00"/>
                </a:solidFill>
                <a:effectLst>
                  <a:outerShdw blurRad="38100" dist="38100" dir="2700000" algn="tl">
                    <a:srgbClr val="000000"/>
                  </a:outerShdw>
                </a:effectLst>
              </a:rPr>
              <a:t>An Unfolding Story:</a:t>
            </a:r>
            <a:br>
              <a:rPr lang="en-US" sz="4000" dirty="0" smtClean="0">
                <a:solidFill>
                  <a:srgbClr val="FFFF00"/>
                </a:solidFill>
                <a:effectLst>
                  <a:outerShdw blurRad="38100" dist="38100" dir="2700000" algn="tl">
                    <a:srgbClr val="000000"/>
                  </a:outerShdw>
                </a:effectLst>
              </a:rPr>
            </a:br>
            <a:r>
              <a:rPr lang="en-US" sz="4000" dirty="0" smtClean="0">
                <a:solidFill>
                  <a:srgbClr val="FFFF00"/>
                </a:solidFill>
                <a:effectLst>
                  <a:outerShdw blurRad="38100" dist="38100" dir="2700000" algn="tl">
                    <a:srgbClr val="000000"/>
                  </a:outerShdw>
                </a:effectLst>
              </a:rPr>
              <a:t>Upcoming MEAL Data</a:t>
            </a:r>
            <a:endParaRPr lang="en-US" sz="4000" dirty="0">
              <a:solidFill>
                <a:srgbClr val="FFFF00"/>
              </a:solidFill>
              <a:effectLst>
                <a:outerShdw blurRad="38100" dist="38100" dir="2700000" algn="tl">
                  <a:srgbClr val="000000"/>
                </a:outerShdw>
              </a:effectLst>
            </a:endParaRPr>
          </a:p>
        </p:txBody>
      </p:sp>
      <p:sp>
        <p:nvSpPr>
          <p:cNvPr id="387075" name="Rectangle 3"/>
          <p:cNvSpPr>
            <a:spLocks noGrp="1" noChangeArrowheads="1"/>
          </p:cNvSpPr>
          <p:nvPr>
            <p:ph type="body" idx="1"/>
          </p:nvPr>
        </p:nvSpPr>
        <p:spPr>
          <a:xfrm>
            <a:off x="292100" y="1447799"/>
            <a:ext cx="8597900" cy="4614333"/>
          </a:xfrm>
        </p:spPr>
        <p:txBody>
          <a:bodyPr>
            <a:noAutofit/>
          </a:bodyPr>
          <a:lstStyle/>
          <a:p>
            <a:r>
              <a:rPr lang="en-US" sz="3200" dirty="0" smtClean="0">
                <a:solidFill>
                  <a:srgbClr val="FFFF99"/>
                </a:solidFill>
                <a:effectLst>
                  <a:outerShdw blurRad="38100" dist="38100" dir="2700000" algn="tl">
                    <a:srgbClr val="000000"/>
                  </a:outerShdw>
                </a:effectLst>
                <a:latin typeface="Arial" charset="0"/>
                <a:ea typeface="ＭＳ Ｐゴシック" charset="0"/>
                <a:cs typeface="Arial" charset="0"/>
              </a:rPr>
              <a:t>Quality of Life</a:t>
            </a:r>
          </a:p>
          <a:p>
            <a:pPr lvl="1"/>
            <a:r>
              <a:rPr lang="en-US" sz="3000" dirty="0" smtClean="0">
                <a:effectLst>
                  <a:outerShdw blurRad="38100" dist="38100" dir="2700000" algn="tl">
                    <a:srgbClr val="000000"/>
                  </a:outerShdw>
                </a:effectLst>
                <a:latin typeface="Arial" charset="0"/>
                <a:ea typeface="ＭＳ Ｐゴシック" charset="0"/>
                <a:cs typeface="Arial" charset="0"/>
              </a:rPr>
              <a:t>FACT-P, EPIC, </a:t>
            </a:r>
            <a:r>
              <a:rPr lang="en-US" sz="3000" dirty="0">
                <a:effectLst>
                  <a:outerShdw blurRad="38100" dist="38100" dir="2700000" algn="tl">
                    <a:srgbClr val="000000"/>
                  </a:outerShdw>
                </a:effectLst>
                <a:latin typeface="Arial" charset="0"/>
                <a:ea typeface="ＭＳ Ｐゴシック" charset="0"/>
                <a:cs typeface="Arial" charset="0"/>
              </a:rPr>
              <a:t>MAX-PC, </a:t>
            </a:r>
            <a:r>
              <a:rPr lang="en-US" sz="3000" dirty="0" smtClean="0">
                <a:effectLst>
                  <a:outerShdw blurRad="38100" dist="38100" dir="2700000" algn="tl">
                    <a:srgbClr val="000000"/>
                  </a:outerShdw>
                </a:effectLst>
                <a:latin typeface="Arial" charset="0"/>
                <a:ea typeface="ＭＳ Ｐゴシック" charset="0"/>
                <a:cs typeface="Arial" charset="0"/>
              </a:rPr>
              <a:t>I-PSS</a:t>
            </a:r>
          </a:p>
          <a:p>
            <a:pPr lvl="1"/>
            <a:endParaRPr lang="en-US" sz="32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r>
              <a:rPr lang="en-US" sz="3200" dirty="0" smtClean="0">
                <a:solidFill>
                  <a:srgbClr val="FFFF99"/>
                </a:solidFill>
                <a:effectLst>
                  <a:outerShdw blurRad="38100" dist="38100" dir="2700000" algn="tl">
                    <a:srgbClr val="000000"/>
                  </a:outerShdw>
                </a:effectLst>
                <a:latin typeface="Arial" charset="0"/>
                <a:ea typeface="ＭＳ Ｐゴシック" charset="0"/>
                <a:cs typeface="Arial" charset="0"/>
              </a:rPr>
              <a:t>Genetic predictors of response to diet</a:t>
            </a:r>
          </a:p>
          <a:p>
            <a:pPr lvl="1"/>
            <a:r>
              <a:rPr lang="en-US" sz="3000" dirty="0" smtClean="0">
                <a:effectLst>
                  <a:outerShdw blurRad="38100" dist="38100" dir="2700000" algn="tl">
                    <a:srgbClr val="000000"/>
                  </a:outerShdw>
                </a:effectLst>
                <a:latin typeface="Arial" charset="0"/>
                <a:ea typeface="ＭＳ Ｐゴシック" charset="0"/>
                <a:cs typeface="Arial" charset="0"/>
              </a:rPr>
              <a:t>Precision medicine: one size ≠ all</a:t>
            </a:r>
          </a:p>
          <a:p>
            <a:pPr lvl="1"/>
            <a:endParaRPr lang="en-US" sz="3000" dirty="0" smtClean="0">
              <a:effectLst>
                <a:outerShdw blurRad="38100" dist="38100" dir="2700000" algn="tl">
                  <a:srgbClr val="000000"/>
                </a:outerShdw>
              </a:effectLst>
              <a:latin typeface="Arial" charset="0"/>
              <a:ea typeface="ＭＳ Ｐゴシック" charset="0"/>
              <a:cs typeface="Arial" charset="0"/>
            </a:endParaRPr>
          </a:p>
          <a:p>
            <a:r>
              <a:rPr lang="en-US" sz="3200" dirty="0" smtClean="0">
                <a:solidFill>
                  <a:srgbClr val="FFFF99"/>
                </a:solidFill>
                <a:effectLst>
                  <a:outerShdw blurRad="38100" dist="38100" dir="2700000" algn="tl">
                    <a:srgbClr val="000000"/>
                  </a:outerShdw>
                </a:effectLst>
                <a:latin typeface="Arial" charset="0"/>
                <a:ea typeface="ＭＳ Ｐゴシック" charset="0"/>
                <a:cs typeface="Arial" charset="0"/>
              </a:rPr>
              <a:t>Biomarkers in active surveillance</a:t>
            </a:r>
          </a:p>
          <a:p>
            <a:pPr lvl="1"/>
            <a:r>
              <a:rPr lang="en-US" sz="3000" dirty="0" smtClean="0">
                <a:solidFill>
                  <a:schemeClr val="bg2"/>
                </a:solidFill>
                <a:effectLst>
                  <a:outerShdw blurRad="38100" dist="38100" dir="2700000" algn="tl">
                    <a:srgbClr val="000000"/>
                  </a:outerShdw>
                </a:effectLst>
                <a:latin typeface="Arial" charset="0"/>
                <a:ea typeface="ＭＳ Ｐゴシック" charset="0"/>
                <a:cs typeface="Arial" charset="0"/>
              </a:rPr>
              <a:t>Blood and tissue</a:t>
            </a:r>
            <a:endParaRPr lang="en-US" sz="28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buNone/>
            </a:pPr>
            <a:endParaRPr lang="en-US" sz="2800" dirty="0">
              <a:solidFill>
                <a:srgbClr val="FFFF99"/>
              </a:solidFill>
              <a:effectLst>
                <a:outerShdw blurRad="38100" dist="38100" dir="2700000" algn="tl">
                  <a:srgbClr val="000000"/>
                </a:outerShdw>
              </a:effectLst>
              <a:latin typeface="Arial" charset="0"/>
              <a:ea typeface="ＭＳ Ｐゴシック" charset="0"/>
              <a:cs typeface="Arial" charset="0"/>
            </a:endParaRPr>
          </a:p>
          <a:p>
            <a:endParaRPr lang="en-US" sz="2800" dirty="0">
              <a:solidFill>
                <a:srgbClr val="FFFF99"/>
              </a:solidFill>
              <a:effectLst>
                <a:outerShdw blurRad="38100" dist="38100" dir="2700000" algn="tl">
                  <a:srgbClr val="000000"/>
                </a:outerShdw>
              </a:effectLst>
              <a:latin typeface="Helvetica" charset="0"/>
              <a:ea typeface="ＭＳ Ｐゴシック" charset="0"/>
              <a:cs typeface="Times New Roman" charset="0"/>
            </a:endParaRPr>
          </a:p>
          <a:p>
            <a:pPr lvl="1" eaLnBrk="1" hangingPunct="1">
              <a:buSzTx/>
              <a:buFontTx/>
              <a:buNone/>
            </a:pPr>
            <a:endParaRPr lang="en-US" sz="2800" dirty="0">
              <a:effectLst>
                <a:outerShdw blurRad="38100" dist="38100" dir="2700000" algn="tl">
                  <a:srgbClr val="000000"/>
                </a:outerShdw>
              </a:effectLst>
              <a:latin typeface="Arial" charset="0"/>
              <a:ea typeface="ＭＳ Ｐゴシック" charset="0"/>
              <a:cs typeface="Arial" charset="0"/>
            </a:endParaRPr>
          </a:p>
          <a:p>
            <a:pPr eaLnBrk="1" hangingPunct="1">
              <a:buSzTx/>
              <a:buFontTx/>
              <a:buNone/>
            </a:pPr>
            <a:endParaRPr lang="en-US" sz="2800" dirty="0">
              <a:solidFill>
                <a:schemeClr val="tx2"/>
              </a:solidFill>
              <a:effectLst>
                <a:outerShdw blurRad="38100" dist="38100" dir="2700000" algn="tl">
                  <a:srgbClr val="000000"/>
                </a:outerShdw>
              </a:effectLst>
              <a:latin typeface="Helvetica" charset="0"/>
              <a:cs typeface="Times New Roman" charset="0"/>
            </a:endParaRPr>
          </a:p>
        </p:txBody>
      </p:sp>
    </p:spTree>
    <p:extLst>
      <p:ext uri="{BB962C8B-B14F-4D97-AF65-F5344CB8AC3E}">
        <p14:creationId xmlns:p14="http://schemas.microsoft.com/office/powerpoint/2010/main" val="300337368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noAutofit/>
          </a:bodyPr>
          <a:lstStyle/>
          <a:p>
            <a:pPr algn="ctr">
              <a:lnSpc>
                <a:spcPct val="100000"/>
              </a:lnSpc>
            </a:pPr>
            <a:r>
              <a:rPr lang="en-US" sz="4000" dirty="0" smtClean="0">
                <a:solidFill>
                  <a:srgbClr val="FFFF00"/>
                </a:solidFill>
                <a:effectLst>
                  <a:outerShdw blurRad="38100" dist="38100" dir="2700000" algn="tl">
                    <a:srgbClr val="000000"/>
                  </a:outerShdw>
                </a:effectLst>
                <a:latin typeface="Arial"/>
                <a:cs typeface="Arial"/>
              </a:rPr>
              <a:t>Questions?</a:t>
            </a:r>
            <a:r>
              <a:rPr lang="en-US" sz="4000" dirty="0">
                <a:solidFill>
                  <a:srgbClr val="FFFF00"/>
                </a:solidFill>
                <a:effectLst>
                  <a:outerShdw blurRad="38100" dist="38100" dir="2700000" algn="tl">
                    <a:srgbClr val="000000"/>
                  </a:outerShdw>
                </a:effectLst>
                <a:latin typeface="Arial"/>
                <a:cs typeface="Arial"/>
              </a:rPr>
              <a:t/>
            </a:r>
            <a:br>
              <a:rPr lang="en-US" sz="4000" dirty="0">
                <a:solidFill>
                  <a:srgbClr val="FFFF00"/>
                </a:solidFill>
                <a:effectLst>
                  <a:outerShdw blurRad="38100" dist="38100" dir="2700000" algn="tl">
                    <a:srgbClr val="000000"/>
                  </a:outerShdw>
                </a:effectLst>
                <a:latin typeface="Arial"/>
                <a:cs typeface="Arial"/>
              </a:rPr>
            </a:br>
            <a:r>
              <a:rPr lang="en-US" sz="4000" dirty="0" smtClean="0">
                <a:solidFill>
                  <a:srgbClr val="FFFFFF"/>
                </a:solidFill>
                <a:effectLst>
                  <a:outerShdw blurRad="38100" dist="38100" dir="2700000" algn="tl">
                    <a:srgbClr val="000000"/>
                  </a:outerShdw>
                </a:effectLst>
                <a:latin typeface="Arial"/>
                <a:cs typeface="Arial"/>
              </a:rPr>
              <a:t>@</a:t>
            </a:r>
            <a:r>
              <a:rPr lang="en-US" sz="4000" dirty="0" err="1" smtClean="0">
                <a:solidFill>
                  <a:srgbClr val="FFFFFF"/>
                </a:solidFill>
                <a:effectLst>
                  <a:outerShdw blurRad="38100" dist="38100" dir="2700000" algn="tl">
                    <a:srgbClr val="000000"/>
                  </a:outerShdw>
                </a:effectLst>
                <a:latin typeface="Arial"/>
                <a:cs typeface="Arial"/>
              </a:rPr>
              <a:t>drkellyparsons</a:t>
            </a:r>
            <a:endParaRPr lang="en-US" sz="4000" dirty="0">
              <a:solidFill>
                <a:srgbClr val="FFFFFF"/>
              </a:solidFill>
              <a:effectLst>
                <a:outerShdw blurRad="38100" dist="38100" dir="2700000" algn="tl">
                  <a:srgbClr val="000000"/>
                </a:outerShdw>
              </a:effectLst>
              <a:latin typeface="Arial"/>
              <a:cs typeface="Arial"/>
            </a:endParaRPr>
          </a:p>
        </p:txBody>
      </p:sp>
      <p:pic>
        <p:nvPicPr>
          <p:cNvPr id="4" name="IMG_0866.png"/>
          <p:cNvPicPr>
            <a:picLocks noChangeAspect="1"/>
          </p:cNvPicPr>
          <p:nvPr/>
        </p:nvPicPr>
        <p:blipFill rotWithShape="1">
          <a:blip r:embed="rId2">
            <a:extLst/>
          </a:blip>
          <a:srcRect l="1922" t="8027" r="12176" b="26147"/>
          <a:stretch/>
        </p:blipFill>
        <p:spPr>
          <a:xfrm>
            <a:off x="1776151" y="1425312"/>
            <a:ext cx="5007485" cy="5116260"/>
          </a:xfrm>
          <a:prstGeom prst="rect">
            <a:avLst/>
          </a:prstGeom>
          <a:ln w="12700">
            <a:miter lim="400000"/>
          </a:ln>
        </p:spPr>
      </p:pic>
      <p:pic>
        <p:nvPicPr>
          <p:cNvPr id="2" name="Picture 1" descr="square-twitter-2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089" y="618067"/>
            <a:ext cx="640810" cy="640810"/>
          </a:xfrm>
          <a:prstGeom prst="rect">
            <a:avLst/>
          </a:prstGeom>
        </p:spPr>
      </p:pic>
    </p:spTree>
    <p:extLst>
      <p:ext uri="{BB962C8B-B14F-4D97-AF65-F5344CB8AC3E}">
        <p14:creationId xmlns:p14="http://schemas.microsoft.com/office/powerpoint/2010/main" val="75955448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02746"/>
            <a:ext cx="8229600" cy="3125787"/>
          </a:xfrm>
        </p:spPr>
        <p:txBody>
          <a:bodyPr>
            <a:normAutofit/>
          </a:bodyPr>
          <a:lstStyle/>
          <a:p>
            <a:pPr algn="ctr"/>
            <a:r>
              <a:rPr lang="en-US" sz="4400" dirty="0" smtClean="0">
                <a:solidFill>
                  <a:srgbClr val="FFFF00"/>
                </a:solidFill>
                <a:effectLst>
                  <a:outerShdw blurRad="38100" dist="38100" dir="2700000" algn="tl">
                    <a:srgbClr val="000000"/>
                  </a:outerShdw>
                </a:effectLst>
              </a:rPr>
              <a:t>Objective:</a:t>
            </a:r>
          </a:p>
          <a:p>
            <a:pPr algn="ctr"/>
            <a:r>
              <a:rPr lang="en-US" sz="4400" i="1" dirty="0" smtClean="0">
                <a:solidFill>
                  <a:srgbClr val="FFFFFF"/>
                </a:solidFill>
                <a:effectLst>
                  <a:outerShdw blurRad="38100" dist="38100" dir="2700000" algn="tl">
                    <a:srgbClr val="000000"/>
                  </a:outerShdw>
                </a:effectLst>
              </a:rPr>
              <a:t>To determine if altering diet will reduce progression in active surveillance for prostate cancer.  </a:t>
            </a:r>
            <a:endParaRPr lang="en-US" sz="4400" i="1" dirty="0">
              <a:solidFill>
                <a:srgbClr val="FFFFFF"/>
              </a:solidFill>
            </a:endParaRPr>
          </a:p>
        </p:txBody>
      </p:sp>
    </p:spTree>
    <p:extLst>
      <p:ext uri="{BB962C8B-B14F-4D97-AF65-F5344CB8AC3E}">
        <p14:creationId xmlns:p14="http://schemas.microsoft.com/office/powerpoint/2010/main" val="3523168082"/>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lnSpc>
                <a:spcPct val="100000"/>
              </a:lnSpc>
              <a:defRPr/>
            </a:pPr>
            <a:r>
              <a:rPr lang="en-US" sz="4000" dirty="0" smtClean="0">
                <a:solidFill>
                  <a:srgbClr val="FFFF00"/>
                </a:solidFill>
                <a:effectLst>
                  <a:outerShdw blurRad="38100" dist="38100" dir="2700000" algn="tl">
                    <a:srgbClr val="000000"/>
                  </a:outerShdw>
                </a:effectLst>
              </a:rPr>
              <a:t>MEAL is Translational Medicine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61814319"/>
              </p:ext>
            </p:extLst>
          </p:nvPr>
        </p:nvGraphicFramePr>
        <p:xfrm>
          <a:off x="3701881" y="2252140"/>
          <a:ext cx="5272784" cy="2861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val 1"/>
          <p:cNvSpPr/>
          <p:nvPr/>
        </p:nvSpPr>
        <p:spPr>
          <a:xfrm>
            <a:off x="211667" y="1422401"/>
            <a:ext cx="2912533" cy="1320800"/>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Population</a:t>
            </a:r>
          </a:p>
          <a:p>
            <a:pPr algn="ctr"/>
            <a:r>
              <a:rPr lang="en-US" sz="2800" b="1" dirty="0" smtClean="0">
                <a:solidFill>
                  <a:schemeClr val="tx1"/>
                </a:solidFill>
              </a:rPr>
              <a:t>Studies</a:t>
            </a:r>
            <a:endParaRPr lang="en-US" sz="2800" b="1" dirty="0">
              <a:solidFill>
                <a:schemeClr val="tx1"/>
              </a:solidFill>
            </a:endParaRPr>
          </a:p>
        </p:txBody>
      </p:sp>
      <p:sp>
        <p:nvSpPr>
          <p:cNvPr id="12" name="Oval 11"/>
          <p:cNvSpPr/>
          <p:nvPr/>
        </p:nvSpPr>
        <p:spPr>
          <a:xfrm>
            <a:off x="25401" y="2952211"/>
            <a:ext cx="2937931" cy="1518193"/>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Laboratory</a:t>
            </a:r>
          </a:p>
          <a:p>
            <a:pPr algn="ctr"/>
            <a:r>
              <a:rPr lang="en-US" sz="2800" b="1" dirty="0" smtClean="0">
                <a:solidFill>
                  <a:schemeClr val="tx1"/>
                </a:solidFill>
              </a:rPr>
              <a:t>Studies</a:t>
            </a:r>
            <a:endParaRPr lang="en-US" sz="2800" b="1" dirty="0">
              <a:solidFill>
                <a:schemeClr val="tx1"/>
              </a:solidFill>
            </a:endParaRPr>
          </a:p>
        </p:txBody>
      </p:sp>
      <p:sp>
        <p:nvSpPr>
          <p:cNvPr id="14" name="Oval 13"/>
          <p:cNvSpPr/>
          <p:nvPr/>
        </p:nvSpPr>
        <p:spPr>
          <a:xfrm>
            <a:off x="25401" y="5188303"/>
            <a:ext cx="3310466" cy="1320800"/>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tx1"/>
                </a:solidFill>
              </a:rPr>
              <a:t>Pre-surgery</a:t>
            </a:r>
          </a:p>
          <a:p>
            <a:pPr algn="ctr"/>
            <a:r>
              <a:rPr lang="en-US" sz="2800" b="1" dirty="0" smtClean="0">
                <a:solidFill>
                  <a:schemeClr val="tx1"/>
                </a:solidFill>
              </a:rPr>
              <a:t>Studies</a:t>
            </a:r>
            <a:endParaRPr lang="en-US" sz="2800" b="1" dirty="0">
              <a:solidFill>
                <a:schemeClr val="tx1"/>
              </a:solidFill>
            </a:endParaRPr>
          </a:p>
        </p:txBody>
      </p:sp>
      <p:sp>
        <p:nvSpPr>
          <p:cNvPr id="16" name="Right Arrow 15"/>
          <p:cNvSpPr/>
          <p:nvPr/>
        </p:nvSpPr>
        <p:spPr>
          <a:xfrm rot="19078042">
            <a:off x="2736629" y="4579039"/>
            <a:ext cx="1067026" cy="54187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3124200" y="3437125"/>
            <a:ext cx="558800" cy="54187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2363241">
            <a:off x="2952168" y="2447429"/>
            <a:ext cx="821064" cy="54187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4"/>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514" y="2624666"/>
            <a:ext cx="4600058" cy="218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1" name="Donut 10"/>
          <p:cNvSpPr/>
          <p:nvPr/>
        </p:nvSpPr>
        <p:spPr>
          <a:xfrm>
            <a:off x="6532880" y="2288516"/>
            <a:ext cx="2611119" cy="2825354"/>
          </a:xfrm>
          <a:prstGeom prst="donut">
            <a:avLst>
              <a:gd name="adj" fmla="val 315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0574067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10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1000"/>
                                        <p:tgtEl>
                                          <p:spTgt spid="1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2000"/>
                                        <p:tgtEl>
                                          <p:spTgt spid="1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2000"/>
                                        <p:tgtEl>
                                          <p:spTgt spid="16"/>
                                        </p:tgtEl>
                                      </p:cBhvr>
                                    </p:animEffect>
                                  </p:childTnLst>
                                </p:cTn>
                              </p:par>
                              <p:par>
                                <p:cTn id="21" presetID="22" presetClass="entr" presetSubtype="8" fill="hold" grpId="1"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2000"/>
                                        <p:tgtEl>
                                          <p:spTgt spid="19"/>
                                        </p:tgtEl>
                                      </p:cBhvr>
                                    </p:animEffect>
                                  </p:childTnLst>
                                </p:cTn>
                              </p:par>
                            </p:childTnLst>
                          </p:cTn>
                        </p:par>
                        <p:par>
                          <p:cTn id="24" fill="hold">
                            <p:stCondLst>
                              <p:cond delay="3000"/>
                            </p:stCondLst>
                            <p:childTnLst>
                              <p:par>
                                <p:cTn id="25" presetID="55"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2000" fill="hold"/>
                                        <p:tgtEl>
                                          <p:spTgt spid="5"/>
                                        </p:tgtEl>
                                        <p:attrNameLst>
                                          <p:attrName>ppt_w</p:attrName>
                                        </p:attrNameLst>
                                      </p:cBhvr>
                                      <p:tavLst>
                                        <p:tav tm="0">
                                          <p:val>
                                            <p:strVal val="#ppt_w*0.70"/>
                                          </p:val>
                                        </p:tav>
                                        <p:tav tm="100000">
                                          <p:val>
                                            <p:strVal val="#ppt_w"/>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animEffect transition="in" filter="fade">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outVertical)">
                                      <p:cBhvr>
                                        <p:cTn id="34" dur="2000"/>
                                        <p:tgtEl>
                                          <p:spTgt spid="13"/>
                                        </p:tgtEl>
                                      </p:cBhvr>
                                    </p:animEffect>
                                  </p:childTnLst>
                                </p:cTn>
                              </p:par>
                            </p:childTnLst>
                          </p:cTn>
                        </p:par>
                        <p:par>
                          <p:cTn id="35" fill="hold">
                            <p:stCondLst>
                              <p:cond delay="2000"/>
                            </p:stCondLst>
                            <p:childTnLst>
                              <p:par>
                                <p:cTn id="36" presetID="55" presetClass="entr" presetSubtype="0" fill="hold" grpId="1"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strVal val="#ppt_w*0.70"/>
                                          </p:val>
                                        </p:tav>
                                        <p:tav tm="100000">
                                          <p:val>
                                            <p:strVal val="#ppt_w"/>
                                          </p:val>
                                        </p:tav>
                                      </p:tavLst>
                                    </p:anim>
                                    <p:anim calcmode="lin" valueType="num">
                                      <p:cBhvr>
                                        <p:cTn id="39" dur="1000" fill="hold"/>
                                        <p:tgtEl>
                                          <p:spTgt spid="11"/>
                                        </p:tgtEl>
                                        <p:attrNameLst>
                                          <p:attrName>ppt_h</p:attrName>
                                        </p:attrNameLst>
                                      </p:cBhvr>
                                      <p:tavLst>
                                        <p:tav tm="0">
                                          <p:val>
                                            <p:strVal val="#ppt_h"/>
                                          </p:val>
                                        </p:tav>
                                        <p:tav tm="100000">
                                          <p:val>
                                            <p:strVal val="#ppt_h"/>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 grpId="0" animBg="1"/>
      <p:bldP spid="12" grpId="0" animBg="1"/>
      <p:bldP spid="14" grpId="0" animBg="1"/>
      <p:bldP spid="16" grpId="0" animBg="1"/>
      <p:bldP spid="17" grpId="0" animBg="1"/>
      <p:bldP spid="19" grpId="1"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345042482"/>
              </p:ext>
            </p:extLst>
          </p:nvPr>
        </p:nvGraphicFramePr>
        <p:xfrm>
          <a:off x="440267" y="507999"/>
          <a:ext cx="8229600" cy="5977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40267" y="1658233"/>
            <a:ext cx="8415865" cy="3506599"/>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Grounded in social psychology</a:t>
            </a:r>
          </a:p>
          <a:p>
            <a:pPr algn="ctr">
              <a:lnSpc>
                <a:spcPct val="80000"/>
              </a:lnSpc>
              <a:defRPr/>
            </a:pPr>
            <a:endParaRPr lang="en-US" sz="4000" dirty="0" smtClean="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Promotes </a:t>
            </a:r>
            <a:r>
              <a:rPr lang="en-US" sz="4000" i="1" dirty="0" smtClean="0">
                <a:effectLst>
                  <a:outerShdw blurRad="38100" dist="38100" dir="2700000" algn="tl">
                    <a:srgbClr val="000000"/>
                  </a:outerShdw>
                </a:effectLst>
                <a:latin typeface="Arial" charset="0"/>
                <a:ea typeface="ＭＳ Ｐゴシック" charset="0"/>
                <a:cs typeface="Arial" charset="0"/>
              </a:rPr>
              <a:t>self-efficacy: </a:t>
            </a:r>
            <a:r>
              <a:rPr lang="en-US" sz="4000" dirty="0" smtClean="0">
                <a:effectLst>
                  <a:outerShdw blurRad="38100" dist="38100" dir="2700000" algn="tl">
                    <a:srgbClr val="000000"/>
                  </a:outerShdw>
                </a:effectLst>
                <a:latin typeface="Arial" charset="0"/>
                <a:ea typeface="ＭＳ Ｐゴシック" charset="0"/>
                <a:cs typeface="Arial" charset="0"/>
              </a:rPr>
              <a:t>capacity to execute behaviors to produce specific performance attainments*</a:t>
            </a:r>
          </a:p>
          <a:p>
            <a:pPr algn="ctr">
              <a:lnSpc>
                <a:spcPct val="80000"/>
              </a:lnSpc>
              <a:defRPr/>
            </a:pPr>
            <a:endParaRPr lang="en-US" sz="4400" dirty="0">
              <a:effectLst>
                <a:outerShdw blurRad="38100" dist="38100" dir="2700000" algn="tl">
                  <a:srgbClr val="000000"/>
                </a:outerShdw>
              </a:effectLst>
              <a:latin typeface="Arial" charset="0"/>
              <a:ea typeface="ＭＳ Ｐゴシック" charset="0"/>
              <a:cs typeface="Arial" charset="0"/>
            </a:endParaRPr>
          </a:p>
          <a:p>
            <a:pPr algn="r">
              <a:lnSpc>
                <a:spcPct val="80000"/>
              </a:lnSpc>
              <a:defRPr/>
            </a:pPr>
            <a:r>
              <a:rPr lang="en-US" sz="3200" dirty="0" smtClean="0">
                <a:effectLst>
                  <a:outerShdw blurRad="38100" dist="38100" dir="2700000" algn="tl">
                    <a:srgbClr val="000000"/>
                  </a:outerShdw>
                </a:effectLst>
                <a:latin typeface="Arial" charset="0"/>
                <a:ea typeface="ＭＳ Ｐゴシック" charset="0"/>
                <a:cs typeface="Arial" charset="0"/>
              </a:rPr>
              <a:t>*American Psychological Association</a:t>
            </a:r>
            <a:endParaRPr lang="en-US" sz="3200" dirty="0" smtClean="0"/>
          </a:p>
        </p:txBody>
      </p:sp>
      <p:sp>
        <p:nvSpPr>
          <p:cNvPr id="7" name="TextBox 6"/>
          <p:cNvSpPr txBox="1"/>
          <p:nvPr/>
        </p:nvSpPr>
        <p:spPr>
          <a:xfrm>
            <a:off x="440267" y="1420868"/>
            <a:ext cx="8415865" cy="3118801"/>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Goal: ≥ 7 servings/ day of vegetables.</a:t>
            </a:r>
          </a:p>
          <a:p>
            <a:pPr algn="ctr">
              <a:lnSpc>
                <a:spcPct val="80000"/>
              </a:lnSpc>
              <a:defRPr/>
            </a:pPr>
            <a:endParaRPr lang="en-US" sz="4000" dirty="0" smtClean="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Emphasis on raw carotenoids (tomatoes and carrots).</a:t>
            </a:r>
          </a:p>
          <a:p>
            <a:pPr algn="ctr">
              <a:lnSpc>
                <a:spcPct val="80000"/>
              </a:lnSpc>
              <a:defRPr/>
            </a:pPr>
            <a:endParaRPr lang="en-US" sz="4400" dirty="0">
              <a:effectLst>
                <a:outerShdw blurRad="38100" dist="38100" dir="2700000" algn="tl">
                  <a:srgbClr val="000000"/>
                </a:outerShdw>
              </a:effectLst>
              <a:latin typeface="Arial" charset="0"/>
              <a:ea typeface="ＭＳ Ｐゴシック" charset="0"/>
              <a:cs typeface="Arial" charset="0"/>
            </a:endParaRPr>
          </a:p>
        </p:txBody>
      </p:sp>
      <p:sp>
        <p:nvSpPr>
          <p:cNvPr id="9" name="TextBox 8"/>
          <p:cNvSpPr txBox="1"/>
          <p:nvPr/>
        </p:nvSpPr>
        <p:spPr>
          <a:xfrm>
            <a:off x="440267" y="1403339"/>
            <a:ext cx="8415865" cy="2575062"/>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MEAL is </a:t>
            </a:r>
            <a:r>
              <a:rPr lang="en-US" sz="4000" u="sng" dirty="0" smtClean="0">
                <a:effectLst>
                  <a:outerShdw blurRad="38100" dist="38100" dir="2700000" algn="tl">
                    <a:srgbClr val="000000"/>
                  </a:outerShdw>
                </a:effectLst>
                <a:latin typeface="Arial" charset="0"/>
                <a:ea typeface="ＭＳ Ｐゴシック" charset="0"/>
                <a:cs typeface="Arial" charset="0"/>
              </a:rPr>
              <a:t>not</a:t>
            </a:r>
            <a:r>
              <a:rPr lang="en-US" sz="4000" dirty="0" smtClean="0">
                <a:effectLst>
                  <a:outerShdw blurRad="38100" dist="38100" dir="2700000" algn="tl">
                    <a:srgbClr val="000000"/>
                  </a:outerShdw>
                </a:effectLst>
                <a:latin typeface="Arial" charset="0"/>
                <a:ea typeface="ＭＳ Ｐゴシック" charset="0"/>
                <a:cs typeface="Arial" charset="0"/>
              </a:rPr>
              <a:t>: </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Complementary medicine.</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Wellness. </a:t>
            </a:r>
          </a:p>
        </p:txBody>
      </p:sp>
      <p:sp>
        <p:nvSpPr>
          <p:cNvPr id="10" name="TextBox 9"/>
          <p:cNvSpPr txBox="1"/>
          <p:nvPr/>
        </p:nvSpPr>
        <p:spPr>
          <a:xfrm>
            <a:off x="440267" y="1420868"/>
            <a:ext cx="8415865" cy="2082620"/>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MEAL </a:t>
            </a:r>
            <a:r>
              <a:rPr lang="en-US" sz="4000" u="sng" dirty="0" smtClean="0">
                <a:effectLst>
                  <a:outerShdw blurRad="38100" dist="38100" dir="2700000" algn="tl">
                    <a:srgbClr val="000000"/>
                  </a:outerShdw>
                </a:effectLst>
                <a:latin typeface="Arial" charset="0"/>
                <a:ea typeface="ＭＳ Ｐゴシック" charset="0"/>
                <a:cs typeface="Arial" charset="0"/>
              </a:rPr>
              <a:t>is</a:t>
            </a:r>
            <a:r>
              <a:rPr lang="en-US" sz="4000" dirty="0" smtClean="0">
                <a:effectLst>
                  <a:outerShdw blurRad="38100" dist="38100" dir="2700000" algn="tl">
                    <a:srgbClr val="000000"/>
                  </a:outerShdw>
                </a:effectLst>
                <a:latin typeface="Arial" charset="0"/>
                <a:ea typeface="ＭＳ Ｐゴシック" charset="0"/>
                <a:cs typeface="Arial" charset="0"/>
              </a:rPr>
              <a:t>: </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Scientifically-designed, validated behavior change.</a:t>
            </a:r>
          </a:p>
        </p:txBody>
      </p:sp>
      <p:sp>
        <p:nvSpPr>
          <p:cNvPr id="11" name="TextBox 10"/>
          <p:cNvSpPr txBox="1"/>
          <p:nvPr/>
        </p:nvSpPr>
        <p:spPr>
          <a:xfrm>
            <a:off x="440267" y="1397098"/>
            <a:ext cx="8551332" cy="5037274"/>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MEAL </a:t>
            </a:r>
            <a:r>
              <a:rPr lang="en-US" sz="4000" u="sng" dirty="0" smtClean="0">
                <a:effectLst>
                  <a:outerShdw blurRad="38100" dist="38100" dir="2700000" algn="tl">
                    <a:srgbClr val="000000"/>
                  </a:outerShdw>
                </a:effectLst>
                <a:latin typeface="Arial" charset="0"/>
                <a:ea typeface="ＭＳ Ｐゴシック" charset="0"/>
                <a:cs typeface="Arial" charset="0"/>
              </a:rPr>
              <a:t>is</a:t>
            </a:r>
            <a:r>
              <a:rPr lang="en-US" sz="4000" dirty="0" smtClean="0">
                <a:effectLst>
                  <a:outerShdw blurRad="38100" dist="38100" dir="2700000" algn="tl">
                    <a:srgbClr val="000000"/>
                  </a:outerShdw>
                </a:effectLst>
                <a:latin typeface="Arial" charset="0"/>
                <a:ea typeface="ＭＳ Ｐゴシック" charset="0"/>
                <a:cs typeface="Arial" charset="0"/>
              </a:rPr>
              <a:t>: </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Cheap.</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Efficient.</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Scalable to large populations.</a:t>
            </a:r>
          </a:p>
          <a:p>
            <a:pPr algn="ctr">
              <a:lnSpc>
                <a:spcPct val="80000"/>
              </a:lnSpc>
              <a:defRPr/>
            </a:pPr>
            <a:endParaRPr lang="en-US" sz="4000" dirty="0">
              <a:effectLst>
                <a:outerShdw blurRad="38100" dist="38100" dir="2700000" algn="tl">
                  <a:srgbClr val="000000"/>
                </a:outerShdw>
              </a:effectLst>
              <a:latin typeface="Arial" charset="0"/>
              <a:ea typeface="ＭＳ Ｐゴシック" charset="0"/>
              <a:cs typeface="Arial" charset="0"/>
            </a:endParaRPr>
          </a:p>
          <a:p>
            <a:pPr algn="ctr">
              <a:lnSpc>
                <a:spcPct val="80000"/>
              </a:lnSpc>
              <a:defRPr/>
            </a:pPr>
            <a:r>
              <a:rPr lang="en-US" sz="4000" dirty="0" smtClean="0">
                <a:effectLst>
                  <a:outerShdw blurRad="38100" dist="38100" dir="2700000" algn="tl">
                    <a:srgbClr val="000000"/>
                  </a:outerShdw>
                </a:effectLst>
                <a:latin typeface="Arial" charset="0"/>
                <a:ea typeface="ＭＳ Ｐゴシック" charset="0"/>
                <a:cs typeface="Arial" charset="0"/>
              </a:rPr>
              <a:t>Removes economic and practical burdens from patients.</a:t>
            </a:r>
          </a:p>
        </p:txBody>
      </p:sp>
    </p:spTree>
    <p:extLst>
      <p:ext uri="{BB962C8B-B14F-4D97-AF65-F5344CB8AC3E}">
        <p14:creationId xmlns:p14="http://schemas.microsoft.com/office/powerpoint/2010/main" val="126867071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6"/>
                                        </p:tgtEl>
                                      </p:cBhvr>
                                    </p:animEffect>
                                    <p:set>
                                      <p:cBhvr>
                                        <p:cTn id="17" dur="1" fill="hold">
                                          <p:stCondLst>
                                            <p:cond delay="999"/>
                                          </p:stCondLst>
                                        </p:cTn>
                                        <p:tgtEl>
                                          <p:spTgt spid="6"/>
                                        </p:tgtEl>
                                        <p:attrNameLst>
                                          <p:attrName>style.visibility</p:attrName>
                                        </p:attrNameLst>
                                      </p:cBhvr>
                                      <p:to>
                                        <p:strVal val="hidden"/>
                                      </p:to>
                                    </p:se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1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outVertical)">
                                      <p:cBhvr>
                                        <p:cTn id="30" dur="1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par>
                          <p:cTn id="36" fill="hold">
                            <p:stCondLst>
                              <p:cond delay="1000"/>
                            </p:stCondLst>
                            <p:childTnLst>
                              <p:par>
                                <p:cTn id="37" presetID="16" presetClass="entr" presetSubtype="37"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1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childTnLst>
                          </p:cTn>
                        </p:par>
                        <p:par>
                          <p:cTn id="45" fill="hold">
                            <p:stCondLst>
                              <p:cond delay="1000"/>
                            </p:stCondLst>
                            <p:childTnLst>
                              <p:par>
                                <p:cTn id="46" presetID="16" presetClass="entr" presetSubtype="37"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outVertical)">
                                      <p:cBhvr>
                                        <p:cTn id="48" dur="1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1000"/>
                                        <p:tgtEl>
                                          <p:spTgt spid="11"/>
                                        </p:tgtEl>
                                      </p:cBhvr>
                                    </p:animEffect>
                                    <p:set>
                                      <p:cBhvr>
                                        <p:cTn id="53"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6" grpId="1" animBg="1"/>
      <p:bldP spid="7" grpId="0" animBg="1"/>
      <p:bldP spid="7"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5-16 at 5.53.2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41" y="258233"/>
            <a:ext cx="8758428" cy="3755136"/>
          </a:xfrm>
          <a:prstGeom prst="rect">
            <a:avLst/>
          </a:prstGeom>
        </p:spPr>
      </p:pic>
      <p:sp>
        <p:nvSpPr>
          <p:cNvPr id="5" name="TextBox 4"/>
          <p:cNvSpPr txBox="1"/>
          <p:nvPr/>
        </p:nvSpPr>
        <p:spPr>
          <a:xfrm>
            <a:off x="914400" y="4377366"/>
            <a:ext cx="7365999" cy="769439"/>
          </a:xfrm>
          <a:prstGeom prst="rect">
            <a:avLst/>
          </a:prstGeom>
          <a:solidFill>
            <a:srgbClr val="CCFFCC"/>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defRPr/>
            </a:pPr>
            <a:r>
              <a:rPr lang="en-US" sz="4400" dirty="0" smtClean="0">
                <a:effectLst>
                  <a:outerShdw blurRad="38100" dist="38100" dir="2700000" algn="tl">
                    <a:srgbClr val="000000"/>
                  </a:outerShdw>
                </a:effectLst>
                <a:latin typeface="Arial" charset="0"/>
                <a:ea typeface="ＭＳ Ｐゴシック" charset="0"/>
                <a:cs typeface="Arial" charset="0"/>
              </a:rPr>
              <a:t>BJU </a:t>
            </a:r>
            <a:r>
              <a:rPr lang="en-US" sz="4400" dirty="0" err="1" smtClean="0">
                <a:effectLst>
                  <a:outerShdw blurRad="38100" dist="38100" dir="2700000" algn="tl">
                    <a:srgbClr val="000000"/>
                  </a:outerShdw>
                </a:effectLst>
                <a:latin typeface="Arial" charset="0"/>
                <a:ea typeface="ＭＳ Ｐゴシック" charset="0"/>
                <a:cs typeface="Arial" charset="0"/>
              </a:rPr>
              <a:t>Int</a:t>
            </a:r>
            <a:r>
              <a:rPr lang="en-US" sz="4400" dirty="0" smtClean="0">
                <a:effectLst>
                  <a:outerShdw blurRad="38100" dist="38100" dir="2700000" algn="tl">
                    <a:srgbClr val="000000"/>
                  </a:outerShdw>
                </a:effectLst>
                <a:latin typeface="Arial" charset="0"/>
                <a:ea typeface="ＭＳ Ｐゴシック" charset="0"/>
                <a:cs typeface="Arial" charset="0"/>
              </a:rPr>
              <a:t> 2018; 121: 534-539</a:t>
            </a:r>
          </a:p>
        </p:txBody>
      </p:sp>
    </p:spTree>
    <p:extLst>
      <p:ext uri="{BB962C8B-B14F-4D97-AF65-F5344CB8AC3E}">
        <p14:creationId xmlns:p14="http://schemas.microsoft.com/office/powerpoint/2010/main" val="4240889431"/>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US" sz="4400" dirty="0" smtClean="0">
                <a:solidFill>
                  <a:srgbClr val="FFFF00"/>
                </a:solidFill>
                <a:effectLst>
                  <a:outerShdw blurRad="38100" dist="38100" dir="2700000" algn="tl">
                    <a:srgbClr val="000000">
                      <a:alpha val="43137"/>
                    </a:srgbClr>
                  </a:outerShdw>
                </a:effectLst>
              </a:rPr>
              <a:t>2011 to 2015</a:t>
            </a:r>
            <a:endParaRPr lang="en-US" sz="4400" dirty="0" smtClean="0">
              <a:solidFill>
                <a:srgbClr val="FFFF00"/>
              </a:solidFill>
              <a:effectLst>
                <a:outerShdw blurRad="38100" dist="38100" dir="2700000" algn="tl">
                  <a:srgbClr val="000000"/>
                </a:outerShdw>
              </a:effectLst>
            </a:endParaRPr>
          </a:p>
        </p:txBody>
      </p:sp>
      <p:pic>
        <p:nvPicPr>
          <p:cNvPr id="6" name="Content Placeholder 5" descr="a_image.jpg"/>
          <p:cNvPicPr>
            <a:picLocks noGrp="1" noChangeAspect="1"/>
          </p:cNvPicPr>
          <p:nvPr>
            <p:ph idx="1"/>
          </p:nvPr>
        </p:nvPicPr>
        <p:blipFill rotWithShape="1">
          <a:blip r:embed="rId2">
            <a:extLst>
              <a:ext uri="{28A0092B-C50C-407E-A947-70E740481C1C}">
                <a14:useLocalDpi xmlns:a14="http://schemas.microsoft.com/office/drawing/2010/main" val="0"/>
              </a:ext>
            </a:extLst>
          </a:blip>
          <a:srcRect l="8388" t="41085" r="11113" b="26382"/>
          <a:stretch/>
        </p:blipFill>
        <p:spPr>
          <a:xfrm>
            <a:off x="185205" y="2321272"/>
            <a:ext cx="8825464" cy="2756115"/>
          </a:xfrm>
        </p:spPr>
      </p:pic>
      <p:pic>
        <p:nvPicPr>
          <p:cNvPr id="7" name="Picture 1"/>
          <p:cNvPicPr>
            <a:picLocks noChangeAspect="1" noChangeArrowheads="1"/>
          </p:cNvPicPr>
          <p:nvPr/>
        </p:nvPicPr>
        <p:blipFill>
          <a:blip r:embed="rId3"/>
          <a:srcRect/>
          <a:stretch>
            <a:fillRect/>
          </a:stretch>
        </p:blipFill>
        <p:spPr bwMode="auto">
          <a:xfrm>
            <a:off x="1612525" y="1970313"/>
            <a:ext cx="5726716" cy="3939159"/>
          </a:xfrm>
          <a:prstGeom prst="rect">
            <a:avLst/>
          </a:prstGeom>
          <a:noFill/>
          <a:ln w="9525">
            <a:noFill/>
            <a:miter lim="800000"/>
            <a:headEnd/>
            <a:tailEnd/>
          </a:ln>
        </p:spPr>
      </p:pic>
    </p:spTree>
    <p:extLst>
      <p:ext uri="{BB962C8B-B14F-4D97-AF65-F5344CB8AC3E}">
        <p14:creationId xmlns:p14="http://schemas.microsoft.com/office/powerpoint/2010/main" val="252316653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685800" y="381000"/>
            <a:ext cx="7772400" cy="914400"/>
          </a:xfrm>
        </p:spPr>
        <p:txBody>
          <a:bodyPr>
            <a:normAutofit/>
          </a:bodyPr>
          <a:lstStyle/>
          <a:p>
            <a:pPr>
              <a:lnSpc>
                <a:spcPct val="100000"/>
              </a:lnSpc>
            </a:pPr>
            <a:r>
              <a:rPr lang="en-US" sz="3600" dirty="0" smtClean="0">
                <a:solidFill>
                  <a:srgbClr val="FFFF00"/>
                </a:solidFill>
                <a:effectLst>
                  <a:outerShdw blurRad="38100" dist="38100" dir="2700000" algn="tl">
                    <a:srgbClr val="000000"/>
                  </a:outerShdw>
                </a:effectLst>
              </a:rPr>
              <a:t>Primary endpoint: clinical progression</a:t>
            </a:r>
            <a:endParaRPr lang="en-US" sz="3600" dirty="0">
              <a:solidFill>
                <a:srgbClr val="FFFF00"/>
              </a:solidFill>
              <a:effectLst>
                <a:outerShdw blurRad="38100" dist="38100" dir="2700000" algn="tl">
                  <a:srgbClr val="000000"/>
                </a:outerShdw>
              </a:effectLst>
            </a:endParaRPr>
          </a:p>
        </p:txBody>
      </p:sp>
      <p:sp>
        <p:nvSpPr>
          <p:cNvPr id="387075" name="Rectangle 3"/>
          <p:cNvSpPr>
            <a:spLocks noGrp="1" noChangeArrowheads="1"/>
          </p:cNvSpPr>
          <p:nvPr>
            <p:ph type="body" idx="1"/>
          </p:nvPr>
        </p:nvSpPr>
        <p:spPr>
          <a:xfrm>
            <a:off x="292100" y="1447800"/>
            <a:ext cx="8470900" cy="4495800"/>
          </a:xfrm>
        </p:spPr>
        <p:txBody>
          <a:bodyPr>
            <a:normAutofit fontScale="85000" lnSpcReduction="20000"/>
          </a:bodyPr>
          <a:lstStyle/>
          <a:p>
            <a:endParaRPr lang="en-US" sz="28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r>
              <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rPr>
              <a:t>PSA &gt; 10 </a:t>
            </a:r>
            <a:r>
              <a:rPr lang="en-US" sz="3500" dirty="0" err="1" smtClean="0">
                <a:solidFill>
                  <a:srgbClr val="FFFF99"/>
                </a:solidFill>
                <a:effectLst>
                  <a:outerShdw blurRad="38100" dist="38100" dir="2700000" algn="tl">
                    <a:srgbClr val="000000"/>
                  </a:outerShdw>
                </a:effectLst>
                <a:latin typeface="Arial" charset="0"/>
                <a:ea typeface="ＭＳ Ｐゴシック" charset="0"/>
                <a:cs typeface="Arial" charset="0"/>
              </a:rPr>
              <a:t>ng</a:t>
            </a:r>
            <a:r>
              <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rPr>
              <a:t>/mL</a:t>
            </a:r>
            <a:endParaRPr lang="en-US" sz="3500" dirty="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endPar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r>
              <a:rPr lang="en-US" sz="3500" i="1" dirty="0" smtClean="0">
                <a:solidFill>
                  <a:srgbClr val="FFFF99"/>
                </a:solidFill>
                <a:effectLst>
                  <a:outerShdw blurRad="38100" dist="38100" dir="2700000" algn="tl">
                    <a:srgbClr val="000000"/>
                  </a:outerShdw>
                </a:effectLst>
                <a:latin typeface="Arial" charset="0"/>
                <a:ea typeface="ＭＳ Ｐゴシック" charset="0"/>
                <a:cs typeface="Arial" charset="0"/>
              </a:rPr>
              <a:t>or</a:t>
            </a:r>
          </a:p>
          <a:p>
            <a:pPr marL="0" indent="0" algn="ctr">
              <a:buNone/>
            </a:pPr>
            <a:endPar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r>
              <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rPr>
              <a:t>PSADT &lt; 3 years</a:t>
            </a:r>
            <a:endParaRPr lang="en-US" sz="3500" dirty="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endPar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r>
              <a:rPr lang="en-US" sz="3500" i="1" dirty="0" smtClean="0">
                <a:solidFill>
                  <a:srgbClr val="FFFF99"/>
                </a:solidFill>
                <a:effectLst>
                  <a:outerShdw blurRad="38100" dist="38100" dir="2700000" algn="tl">
                    <a:srgbClr val="000000"/>
                  </a:outerShdw>
                </a:effectLst>
                <a:latin typeface="Arial" charset="0"/>
                <a:ea typeface="ＭＳ Ｐゴシック" charset="0"/>
                <a:cs typeface="Arial" charset="0"/>
              </a:rPr>
              <a:t>or</a:t>
            </a:r>
          </a:p>
          <a:p>
            <a:pPr marL="0" indent="0" algn="ctr">
              <a:buNone/>
            </a:pPr>
            <a:endPar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pPr marL="0" indent="0" algn="ctr">
              <a:buNone/>
            </a:pPr>
            <a:r>
              <a:rPr lang="en-US" sz="3500" dirty="0" smtClean="0">
                <a:solidFill>
                  <a:srgbClr val="FFFF99"/>
                </a:solidFill>
                <a:effectLst>
                  <a:outerShdw blurRad="38100" dist="38100" dir="2700000" algn="tl">
                    <a:srgbClr val="000000"/>
                  </a:outerShdw>
                </a:effectLst>
                <a:latin typeface="Arial" charset="0"/>
                <a:ea typeface="ＭＳ Ｐゴシック" charset="0"/>
                <a:cs typeface="Arial" charset="0"/>
              </a:rPr>
              <a:t>Pathologic progression</a:t>
            </a:r>
            <a:endParaRPr lang="en-US" sz="3200" dirty="0">
              <a:effectLst>
                <a:outerShdw blurRad="38100" dist="38100" dir="2700000" algn="tl">
                  <a:srgbClr val="000000"/>
                </a:outerShdw>
              </a:effectLst>
              <a:latin typeface="Arial" charset="0"/>
              <a:ea typeface="ＭＳ Ｐゴシック" charset="0"/>
              <a:cs typeface="Arial" charset="0"/>
            </a:endParaRPr>
          </a:p>
          <a:p>
            <a:pPr eaLnBrk="1" hangingPunct="1">
              <a:buSzTx/>
              <a:buFontTx/>
              <a:buNone/>
            </a:pPr>
            <a:endParaRPr lang="en-US" sz="3600" dirty="0">
              <a:solidFill>
                <a:schemeClr val="tx2"/>
              </a:solidFill>
              <a:effectLst>
                <a:outerShdw blurRad="38100" dist="38100" dir="2700000" algn="tl">
                  <a:srgbClr val="000000"/>
                </a:outerShdw>
              </a:effectLst>
              <a:latin typeface="Helvetica" charset="0"/>
              <a:cs typeface="Times New Roman" charset="0"/>
            </a:endParaRPr>
          </a:p>
        </p:txBody>
      </p:sp>
    </p:spTree>
    <p:extLst>
      <p:ext uri="{BB962C8B-B14F-4D97-AF65-F5344CB8AC3E}">
        <p14:creationId xmlns:p14="http://schemas.microsoft.com/office/powerpoint/2010/main" val="385984458"/>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685800" y="381000"/>
            <a:ext cx="7772400" cy="914400"/>
          </a:xfrm>
        </p:spPr>
        <p:txBody>
          <a:bodyPr>
            <a:normAutofit/>
          </a:bodyPr>
          <a:lstStyle/>
          <a:p>
            <a:pPr>
              <a:lnSpc>
                <a:spcPct val="100000"/>
              </a:lnSpc>
            </a:pPr>
            <a:r>
              <a:rPr lang="en-US" sz="3600" dirty="0" smtClean="0">
                <a:solidFill>
                  <a:srgbClr val="FFFF00"/>
                </a:solidFill>
                <a:effectLst>
                  <a:outerShdw blurRad="38100" dist="38100" dir="2700000" algn="tl">
                    <a:srgbClr val="000000"/>
                  </a:outerShdw>
                </a:effectLst>
              </a:rPr>
              <a:t>Secondary endpoints</a:t>
            </a:r>
            <a:endParaRPr lang="en-US" sz="3600" dirty="0">
              <a:solidFill>
                <a:srgbClr val="FFFF00"/>
              </a:solidFill>
              <a:effectLst>
                <a:outerShdw blurRad="38100" dist="38100" dir="2700000" algn="tl">
                  <a:srgbClr val="000000"/>
                </a:outerShdw>
              </a:effectLst>
            </a:endParaRPr>
          </a:p>
        </p:txBody>
      </p:sp>
      <p:sp>
        <p:nvSpPr>
          <p:cNvPr id="387075" name="Rectangle 3"/>
          <p:cNvSpPr>
            <a:spLocks noGrp="1" noChangeArrowheads="1"/>
          </p:cNvSpPr>
          <p:nvPr>
            <p:ph type="body" idx="1"/>
          </p:nvPr>
        </p:nvSpPr>
        <p:spPr>
          <a:xfrm>
            <a:off x="292100" y="1447800"/>
            <a:ext cx="8470900" cy="3784600"/>
          </a:xfrm>
        </p:spPr>
        <p:txBody>
          <a:bodyPr>
            <a:normAutofit fontScale="92500"/>
          </a:bodyPr>
          <a:lstStyle/>
          <a:p>
            <a:endParaRPr lang="en-US" sz="28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r>
              <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rPr>
              <a:t>Incidence of active treatment</a:t>
            </a:r>
          </a:p>
          <a:p>
            <a:pPr lvl="1"/>
            <a:endPar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endParaRPr>
          </a:p>
          <a:p>
            <a:r>
              <a:rPr lang="en-US" sz="3600" dirty="0" smtClean="0">
                <a:solidFill>
                  <a:srgbClr val="FFFF99"/>
                </a:solidFill>
                <a:effectLst>
                  <a:outerShdw blurRad="38100" dist="38100" dir="2700000" algn="tl">
                    <a:srgbClr val="000000"/>
                  </a:outerShdw>
                </a:effectLst>
                <a:latin typeface="Arial" charset="0"/>
                <a:ea typeface="ＭＳ Ｐゴシック" charset="0"/>
                <a:cs typeface="Arial" charset="0"/>
              </a:rPr>
              <a:t>Adherence to diet</a:t>
            </a:r>
          </a:p>
          <a:p>
            <a:pPr lvl="1"/>
            <a:r>
              <a:rPr lang="en-US" sz="3600" dirty="0" smtClean="0">
                <a:effectLst>
                  <a:outerShdw blurRad="38100" dist="38100" dir="2700000" algn="tl">
                    <a:srgbClr val="000000"/>
                  </a:outerShdw>
                </a:effectLst>
                <a:latin typeface="Arial" charset="0"/>
                <a:ea typeface="ＭＳ Ｐゴシック" charset="0"/>
                <a:cs typeface="Arial" charset="0"/>
              </a:rPr>
              <a:t>24-hour diet recall (telephone interview)</a:t>
            </a:r>
          </a:p>
          <a:p>
            <a:pPr lvl="1"/>
            <a:r>
              <a:rPr lang="en-US" sz="3600" dirty="0" smtClean="0">
                <a:effectLst>
                  <a:outerShdw blurRad="38100" dist="38100" dir="2700000" algn="tl">
                    <a:srgbClr val="000000"/>
                  </a:outerShdw>
                </a:effectLst>
                <a:latin typeface="Arial" charset="0"/>
                <a:ea typeface="ＭＳ Ｐゴシック" charset="0"/>
                <a:cs typeface="Arial" charset="0"/>
              </a:rPr>
              <a:t>Plasma carotenoids</a:t>
            </a:r>
          </a:p>
          <a:p>
            <a:pPr marL="0" indent="0">
              <a:buNone/>
            </a:pPr>
            <a:endParaRPr lang="en-US" sz="3200" dirty="0">
              <a:solidFill>
                <a:srgbClr val="FFFF99"/>
              </a:solidFill>
              <a:effectLst>
                <a:outerShdw blurRad="38100" dist="38100" dir="2700000" algn="tl">
                  <a:srgbClr val="000000"/>
                </a:outerShdw>
              </a:effectLst>
              <a:latin typeface="Arial" charset="0"/>
              <a:ea typeface="ＭＳ Ｐゴシック" charset="0"/>
              <a:cs typeface="Arial" charset="0"/>
            </a:endParaRPr>
          </a:p>
          <a:p>
            <a:endParaRPr lang="en-US" sz="3200" dirty="0">
              <a:solidFill>
                <a:srgbClr val="FFFF99"/>
              </a:solidFill>
              <a:effectLst>
                <a:outerShdw blurRad="38100" dist="38100" dir="2700000" algn="tl">
                  <a:srgbClr val="000000"/>
                </a:outerShdw>
              </a:effectLst>
              <a:latin typeface="Helvetica" charset="0"/>
              <a:ea typeface="ＭＳ Ｐゴシック" charset="0"/>
              <a:cs typeface="Times New Roman" charset="0"/>
            </a:endParaRPr>
          </a:p>
          <a:p>
            <a:pPr lvl="1" eaLnBrk="1" hangingPunct="1">
              <a:buSzTx/>
              <a:buFontTx/>
              <a:buNone/>
            </a:pPr>
            <a:endParaRPr lang="en-US" sz="3200" dirty="0">
              <a:effectLst>
                <a:outerShdw blurRad="38100" dist="38100" dir="2700000" algn="tl">
                  <a:srgbClr val="000000"/>
                </a:outerShdw>
              </a:effectLst>
              <a:latin typeface="Arial" charset="0"/>
              <a:ea typeface="ＭＳ Ｐゴシック" charset="0"/>
              <a:cs typeface="Arial" charset="0"/>
            </a:endParaRPr>
          </a:p>
          <a:p>
            <a:pPr eaLnBrk="1" hangingPunct="1">
              <a:buSzTx/>
              <a:buFontTx/>
              <a:buNone/>
            </a:pPr>
            <a:endParaRPr lang="en-US" sz="3600" dirty="0">
              <a:solidFill>
                <a:schemeClr val="tx2"/>
              </a:solidFill>
              <a:effectLst>
                <a:outerShdw blurRad="38100" dist="38100" dir="2700000" algn="tl">
                  <a:srgbClr val="000000"/>
                </a:outerShdw>
              </a:effectLst>
              <a:latin typeface="Helvetica" charset="0"/>
              <a:cs typeface="Times New Roman" charset="0"/>
            </a:endParaRPr>
          </a:p>
        </p:txBody>
      </p:sp>
    </p:spTree>
    <p:extLst>
      <p:ext uri="{BB962C8B-B14F-4D97-AF65-F5344CB8AC3E}">
        <p14:creationId xmlns:p14="http://schemas.microsoft.com/office/powerpoint/2010/main" val="262571046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mcc-facility-dark">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7F23520614C4448AB108F2D6A45B8B" ma:contentTypeVersion="1" ma:contentTypeDescription="Create a new document." ma:contentTypeScope="" ma:versionID="9650ba5f11c7b85ea59a781796335e27">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1320861-6CB6-4CFD-A438-566CF2504285}">
  <ds:schemaRefs>
    <ds:schemaRef ds:uri="http://schemas.microsoft.com/sharepoint/v3/contenttype/forms"/>
  </ds:schemaRefs>
</ds:datastoreItem>
</file>

<file path=customXml/itemProps2.xml><?xml version="1.0" encoding="utf-8"?>
<ds:datastoreItem xmlns:ds="http://schemas.openxmlformats.org/officeDocument/2006/customXml" ds:itemID="{F1BA7059-D257-4E67-BF13-5C8AF223CB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EE22FE2-34F3-4E27-AEB6-0197978B381D}">
  <ds:schemaRefs>
    <ds:schemaRef ds:uri="http://schemas.microsoft.com/office/2006/metadata/propertie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mcc-facility-dark</Template>
  <TotalTime>3698</TotalTime>
  <Words>480</Words>
  <Application>Microsoft Macintosh PowerPoint</Application>
  <PresentationFormat>On-screen Show (4:3)</PresentationFormat>
  <Paragraphs>135</Paragraphs>
  <Slides>23</Slides>
  <Notes>6</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mcc-facility-dark</vt:lpstr>
      <vt:lpstr> J. Kellogg Parsons, David Zarieh, John P. Pierce, James Mohler, Electra Paskett, Donna Hansel, Adam Kibel, Olwen Hahn, John Taylor, Lannis Hall, Sean Stroup, Eric Small, Peter Van Veldhuizen, Michael J. Morris,  and James Marshall </vt:lpstr>
      <vt:lpstr>PowerPoint Presentation</vt:lpstr>
      <vt:lpstr>PowerPoint Presentation</vt:lpstr>
      <vt:lpstr>MEAL is Translational Medicine</vt:lpstr>
      <vt:lpstr>PowerPoint Presentation</vt:lpstr>
      <vt:lpstr>PowerPoint Presentation</vt:lpstr>
      <vt:lpstr>2011 to 2015</vt:lpstr>
      <vt:lpstr>Primary endpoint: clinical progression</vt:lpstr>
      <vt:lpstr>Secondary endpoints</vt:lpstr>
      <vt:lpstr>PowerPoint Presentation</vt:lpstr>
      <vt:lpstr>Total Vegetables Servings/Day</vt:lpstr>
      <vt:lpstr>Lycopene (Intake/day) </vt:lpstr>
      <vt:lpstr>Fat Calories  (kcal/day)</vt:lpstr>
      <vt:lpstr>Plasma Carotenoids  </vt:lpstr>
      <vt:lpstr>PowerPoint Presentation</vt:lpstr>
      <vt:lpstr>PowerPoint Presentation</vt:lpstr>
      <vt:lpstr>Primary Endpoint:  Time to Progression</vt:lpstr>
      <vt:lpstr>PSA-specific end points: PSA &gt; 10 ng/mL or doubling time &lt; 3 years</vt:lpstr>
      <vt:lpstr>Time to Treatment (Surgery or Radiation)</vt:lpstr>
      <vt:lpstr>Conclusions</vt:lpstr>
      <vt:lpstr>Take Home Messages</vt:lpstr>
      <vt:lpstr>An Unfolding Story: Upcoming MEAL Data</vt:lpstr>
      <vt:lpstr>Questions? @drkellyparsons</vt:lpstr>
    </vt:vector>
  </TitlesOfParts>
  <Company>UCSD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28 Point Text White</dc:title>
  <dc:creator>UCSDMC-CC</dc:creator>
  <cp:lastModifiedBy>Kellogg</cp:lastModifiedBy>
  <cp:revision>357</cp:revision>
  <cp:lastPrinted>2011-01-21T21:57:02Z</cp:lastPrinted>
  <dcterms:created xsi:type="dcterms:W3CDTF">2012-09-11T16:27:10Z</dcterms:created>
  <dcterms:modified xsi:type="dcterms:W3CDTF">2018-05-21T21:18:56Z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0x010100BF7F23520614C4448AB108F2D6A45B8B</vt:lpwstr>
  </property>
</Properties>
</file>